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825" r:id="rId3"/>
    <p:sldId id="826" r:id="rId4"/>
    <p:sldId id="827" r:id="rId5"/>
    <p:sldId id="828" r:id="rId6"/>
    <p:sldId id="389" r:id="rId7"/>
    <p:sldId id="462" r:id="rId8"/>
    <p:sldId id="457" r:id="rId9"/>
    <p:sldId id="458" r:id="rId10"/>
    <p:sldId id="459" r:id="rId11"/>
    <p:sldId id="460" r:id="rId12"/>
    <p:sldId id="461" r:id="rId13"/>
    <p:sldId id="429" r:id="rId14"/>
    <p:sldId id="431" r:id="rId15"/>
    <p:sldId id="714" r:id="rId16"/>
    <p:sldId id="717" r:id="rId17"/>
    <p:sldId id="710" r:id="rId18"/>
    <p:sldId id="719" r:id="rId19"/>
    <p:sldId id="465" r:id="rId20"/>
    <p:sldId id="466" r:id="rId21"/>
    <p:sldId id="435" r:id="rId22"/>
    <p:sldId id="463" r:id="rId23"/>
    <p:sldId id="697" r:id="rId24"/>
    <p:sldId id="470" r:id="rId25"/>
    <p:sldId id="467" r:id="rId26"/>
    <p:sldId id="437" r:id="rId27"/>
    <p:sldId id="720" r:id="rId28"/>
    <p:sldId id="723" r:id="rId29"/>
    <p:sldId id="439" r:id="rId30"/>
    <p:sldId id="440" r:id="rId31"/>
    <p:sldId id="442" r:id="rId32"/>
    <p:sldId id="724" r:id="rId33"/>
    <p:sldId id="731" r:id="rId34"/>
    <p:sldId id="707" r:id="rId35"/>
    <p:sldId id="451" r:id="rId36"/>
    <p:sldId id="830" r:id="rId37"/>
    <p:sldId id="727" r:id="rId38"/>
    <p:sldId id="446" r:id="rId39"/>
    <p:sldId id="831" r:id="rId40"/>
    <p:sldId id="426" r:id="rId41"/>
    <p:sldId id="8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Taylor" initials="MT" lastIdx="1" clrIdx="0">
    <p:extLst>
      <p:ext uri="{19B8F6BF-5375-455C-9EA6-DF929625EA0E}">
        <p15:presenceInfo xmlns:p15="http://schemas.microsoft.com/office/powerpoint/2012/main" userId="7509a02269088c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5F5F5F"/>
    <a:srgbClr val="C49500"/>
    <a:srgbClr val="926F00"/>
    <a:srgbClr val="85F788"/>
    <a:srgbClr val="AAD18F"/>
    <a:srgbClr val="33CC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78830" autoAdjust="0"/>
  </p:normalViewPr>
  <p:slideViewPr>
    <p:cSldViewPr snapToGrid="0">
      <p:cViewPr varScale="1">
        <p:scale>
          <a:sx n="86" d="100"/>
          <a:sy n="86" d="100"/>
        </p:scale>
        <p:origin x="696" y="126"/>
      </p:cViewPr>
      <p:guideLst/>
    </p:cSldViewPr>
  </p:slideViewPr>
  <p:notesTextViewPr>
    <p:cViewPr>
      <p:scale>
        <a:sx n="3" d="2"/>
        <a:sy n="3" d="2"/>
      </p:scale>
      <p:origin x="0" y="0"/>
    </p:cViewPr>
  </p:notesTextViewPr>
  <p:sorterViewPr>
    <p:cViewPr varScale="1">
      <p:scale>
        <a:sx n="1" d="1"/>
        <a:sy n="1" d="1"/>
      </p:scale>
      <p:origin x="0" y="-8934"/>
    </p:cViewPr>
  </p:sorterViewPr>
  <p:notesViewPr>
    <p:cSldViewPr snapToGrid="0">
      <p:cViewPr>
        <p:scale>
          <a:sx n="120" d="100"/>
          <a:sy n="120" d="100"/>
        </p:scale>
        <p:origin x="2184" y="-9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B69EA9-34BD-4458-96D6-026C472B80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DCF3C-70C0-40F7-83C8-5EB952B4BE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806519-8AF5-4768-B0EB-BE28579D0D61}" type="datetimeFigureOut">
              <a:rPr lang="en-US" smtClean="0"/>
              <a:t>3/17/2021</a:t>
            </a:fld>
            <a:endParaRPr lang="en-US"/>
          </a:p>
        </p:txBody>
      </p:sp>
      <p:sp>
        <p:nvSpPr>
          <p:cNvPr id="4" name="Footer Placeholder 3">
            <a:extLst>
              <a:ext uri="{FF2B5EF4-FFF2-40B4-BE49-F238E27FC236}">
                <a16:creationId xmlns:a16="http://schemas.microsoft.com/office/drawing/2014/main" id="{D791B65F-ECB2-468D-8ED2-56C9B2D661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17086-9860-4B47-9304-36CBBE495F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09123-7607-42F5-A05F-047DE180A661}" type="slidenum">
              <a:rPr lang="en-US" smtClean="0"/>
              <a:t>‹#›</a:t>
            </a:fld>
            <a:endParaRPr lang="en-US"/>
          </a:p>
        </p:txBody>
      </p:sp>
    </p:spTree>
    <p:extLst>
      <p:ext uri="{BB962C8B-B14F-4D97-AF65-F5344CB8AC3E}">
        <p14:creationId xmlns:p14="http://schemas.microsoft.com/office/powerpoint/2010/main" val="421328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3E791-2187-4A48-9886-240DBF60905D}" type="datetimeFigureOut">
              <a:rPr lang="en-US" smtClean="0"/>
              <a:t>3/17/2021</a:t>
            </a:fld>
            <a:endParaRPr lang="en-US"/>
          </a:p>
        </p:txBody>
      </p:sp>
      <p:sp>
        <p:nvSpPr>
          <p:cNvPr id="4" name="Slide Image Placeholder 3"/>
          <p:cNvSpPr>
            <a:spLocks noGrp="1" noRot="1" noChangeAspect="1"/>
          </p:cNvSpPr>
          <p:nvPr>
            <p:ph type="sldImg" idx="2"/>
          </p:nvPr>
        </p:nvSpPr>
        <p:spPr>
          <a:xfrm>
            <a:off x="1417320" y="617220"/>
            <a:ext cx="3874770" cy="21795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857500"/>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B6985-88D9-423B-BB28-AB7D0D39E096}" type="slidenum">
              <a:rPr lang="en-US" smtClean="0"/>
              <a:t>‹#›</a:t>
            </a:fld>
            <a:endParaRPr lang="en-US"/>
          </a:p>
        </p:txBody>
      </p:sp>
    </p:spTree>
    <p:extLst>
      <p:ext uri="{BB962C8B-B14F-4D97-AF65-F5344CB8AC3E}">
        <p14:creationId xmlns:p14="http://schemas.microsoft.com/office/powerpoint/2010/main" val="359379065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b="1" kern="1200">
        <a:solidFill>
          <a:schemeClr val="tx1"/>
        </a:solidFill>
        <a:latin typeface="+mn-lt"/>
        <a:ea typeface="+mn-ea"/>
        <a:cs typeface="+mn-cs"/>
      </a:defRPr>
    </a:lvl1pPr>
    <a:lvl2pPr marL="285750" indent="-171450" algn="l" defTabSz="914400" rtl="0" eaLnBrk="1" latinLnBrk="0" hangingPunct="1">
      <a:spcBef>
        <a:spcPts val="0"/>
      </a:spcBef>
      <a:buFont typeface="+mj-lt"/>
      <a:buAutoNum type="alphaUcPeriod"/>
      <a:defRPr sz="1200" kern="1200">
        <a:solidFill>
          <a:schemeClr val="tx1"/>
        </a:solidFill>
        <a:latin typeface="+mn-lt"/>
        <a:ea typeface="+mn-ea"/>
        <a:cs typeface="+mn-cs"/>
      </a:defRPr>
    </a:lvl2pPr>
    <a:lvl3pPr marL="571500" indent="-228600" algn="l" defTabSz="914400" rtl="0" eaLnBrk="1" latinLnBrk="0" hangingPunct="1">
      <a:buFont typeface="+mj-lt"/>
      <a:buAutoNum type="arabicPeriod"/>
      <a:defRPr sz="1200" kern="1200">
        <a:solidFill>
          <a:schemeClr val="tx1"/>
        </a:solidFill>
        <a:latin typeface="+mn-lt"/>
        <a:ea typeface="+mn-ea"/>
        <a:cs typeface="+mn-cs"/>
      </a:defRPr>
    </a:lvl3pPr>
    <a:lvl4pPr marL="803275" indent="-11906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Thanks for muting yourself…to speak, press and hold the space bar</a:t>
            </a:r>
          </a:p>
        </p:txBody>
      </p:sp>
      <p:sp>
        <p:nvSpPr>
          <p:cNvPr id="4" name="Header Placeholder 3"/>
          <p:cNvSpPr>
            <a:spLocks noGrp="1"/>
          </p:cNvSpPr>
          <p:nvPr>
            <p:ph type="hdr" sz="quarter"/>
          </p:nvPr>
        </p:nvSpPr>
        <p:spPr/>
        <p:txBody>
          <a:bodyPr/>
          <a:lstStyle/>
          <a:p>
            <a:r>
              <a:rPr lang="en-US"/>
              <a:t>Words &amp; Works of Jesus the King</a:t>
            </a:r>
          </a:p>
        </p:txBody>
      </p:sp>
      <p:sp>
        <p:nvSpPr>
          <p:cNvPr id="5" name="Slide Number Placeholder 4">
            <a:extLst>
              <a:ext uri="{FF2B5EF4-FFF2-40B4-BE49-F238E27FC236}">
                <a16:creationId xmlns:a16="http://schemas.microsoft.com/office/drawing/2014/main" id="{BF634984-9479-48EE-871D-7398725B9897}"/>
              </a:ext>
            </a:extLst>
          </p:cNvPr>
          <p:cNvSpPr>
            <a:spLocks noGrp="1"/>
          </p:cNvSpPr>
          <p:nvPr>
            <p:ph type="sldNum" sz="quarter" idx="5"/>
          </p:nvPr>
        </p:nvSpPr>
        <p:spPr/>
        <p:txBody>
          <a:bodyPr/>
          <a:lstStyle/>
          <a:p>
            <a:fld id="{A991C064-BA99-45EE-AED7-60CCB6C6F6BE}" type="slidenum">
              <a:rPr lang="en-US" smtClean="0"/>
              <a:pPr/>
              <a:t>2</a:t>
            </a:fld>
            <a:endParaRPr lang="en-US"/>
          </a:p>
        </p:txBody>
      </p:sp>
      <p:sp>
        <p:nvSpPr>
          <p:cNvPr id="9" name="Slide Image Placeholder 8">
            <a:extLst>
              <a:ext uri="{FF2B5EF4-FFF2-40B4-BE49-F238E27FC236}">
                <a16:creationId xmlns:a16="http://schemas.microsoft.com/office/drawing/2014/main" id="{0CC64CDE-8152-417E-A9EA-7ADEB2479888}"/>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297744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sldNum" sz="quarter" idx="10"/>
          </p:nvPr>
        </p:nvSpPr>
        <p:spPr/>
        <p:txBody>
          <a:bodyPr/>
          <a:lstStyle/>
          <a:p>
            <a:fld id="{61807874-5299-41B2-A37A-6AA3547857F4}" type="slidenum">
              <a:rPr lang="en-US" smtClean="0"/>
              <a:pPr/>
              <a:t>11</a:t>
            </a:fld>
            <a:endParaRPr lang="en-US"/>
          </a:p>
        </p:txBody>
      </p:sp>
      <p:sp>
        <p:nvSpPr>
          <p:cNvPr id="6" name="Slide Image Placeholder 5"/>
          <p:cNvSpPr>
            <a:spLocks noGrp="1" noRot="1" noChangeAspect="1"/>
          </p:cNvSpPr>
          <p:nvPr>
            <p:ph type="sldImg"/>
          </p:nvPr>
        </p:nvSpPr>
        <p:spPr>
          <a:xfrm>
            <a:off x="1417638" y="617538"/>
            <a:ext cx="3875087" cy="217963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80544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sldNum" sz="quarter" idx="10"/>
          </p:nvPr>
        </p:nvSpPr>
        <p:spPr/>
        <p:txBody>
          <a:bodyPr/>
          <a:lstStyle/>
          <a:p>
            <a:fld id="{61807874-5299-41B2-A37A-6AA3547857F4}" type="slidenum">
              <a:rPr lang="en-US" smtClean="0"/>
              <a:pPr/>
              <a:t>12</a:t>
            </a:fld>
            <a:endParaRPr lang="en-US"/>
          </a:p>
        </p:txBody>
      </p:sp>
      <p:sp>
        <p:nvSpPr>
          <p:cNvPr id="9" name="Slide Image Placeholder 8"/>
          <p:cNvSpPr>
            <a:spLocks noGrp="1" noRot="1" noChangeAspect="1"/>
          </p:cNvSpPr>
          <p:nvPr>
            <p:ph type="sldImg"/>
          </p:nvPr>
        </p:nvSpPr>
        <p:spPr>
          <a:xfrm>
            <a:off x="1417638" y="617538"/>
            <a:ext cx="3875087" cy="2179637"/>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69877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Purpose of letter: Clarify misunderstanding about Jesus Christ’s 2</a:t>
            </a:r>
            <a:r>
              <a:rPr lang="en-US" baseline="30000" dirty="0"/>
              <a:t>nd</a:t>
            </a:r>
            <a:r>
              <a:rPr lang="en-US" dirty="0"/>
              <a:t> Coming</a:t>
            </a:r>
          </a:p>
        </p:txBody>
      </p:sp>
      <p:sp>
        <p:nvSpPr>
          <p:cNvPr id="5" name="Slide Number Placeholder 4"/>
          <p:cNvSpPr>
            <a:spLocks noGrp="1"/>
          </p:cNvSpPr>
          <p:nvPr>
            <p:ph type="sldNum" sz="quarter" idx="11"/>
          </p:nvPr>
        </p:nvSpPr>
        <p:spPr/>
        <p:txBody>
          <a:bodyPr/>
          <a:lstStyle/>
          <a:p>
            <a:fld id="{68A9F53A-FE5A-47D8-993D-116709B72125}" type="slidenum">
              <a:rPr lang="en-US" smtClean="0"/>
              <a:pPr/>
              <a:t>13</a:t>
            </a:fld>
            <a:endParaRPr lang="en-US"/>
          </a:p>
        </p:txBody>
      </p:sp>
    </p:spTree>
    <p:extLst>
      <p:ext uri="{BB962C8B-B14F-4D97-AF65-F5344CB8AC3E}">
        <p14:creationId xmlns:p14="http://schemas.microsoft.com/office/powerpoint/2010/main" val="268501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writing from Corinth in AD 51</a:t>
            </a:r>
          </a:p>
          <a:p>
            <a:r>
              <a:rPr lang="en-US" dirty="0"/>
              <a:t>THESSALONICA</a:t>
            </a:r>
          </a:p>
          <a:p>
            <a:pPr lvl="1"/>
            <a:r>
              <a:rPr lang="en-US" dirty="0"/>
              <a:t>Chief sea port under Roman rule.</a:t>
            </a:r>
          </a:p>
          <a:p>
            <a:pPr lvl="1"/>
            <a:r>
              <a:rPr lang="en-US" dirty="0"/>
              <a:t>City surrounded by a wall.</a:t>
            </a:r>
          </a:p>
          <a:p>
            <a:pPr lvl="1"/>
            <a:r>
              <a:rPr lang="en-US" dirty="0"/>
              <a:t>Population was mostly Roman, with Jewish colony.</a:t>
            </a:r>
          </a:p>
          <a:p>
            <a:r>
              <a:rPr lang="en-US" dirty="0"/>
              <a:t>BACKGROUND</a:t>
            </a:r>
          </a:p>
          <a:p>
            <a:pPr lvl="1"/>
            <a:r>
              <a:rPr lang="en-US" dirty="0"/>
              <a:t>Church was only 2-3 years old.</a:t>
            </a:r>
          </a:p>
          <a:p>
            <a:pPr lvl="1"/>
            <a:r>
              <a:rPr lang="en-US" dirty="0"/>
              <a:t>Most likely Gentiles—turned from idols (1:9)</a:t>
            </a:r>
          </a:p>
          <a:p>
            <a:pPr lvl="1"/>
            <a:r>
              <a:rPr lang="en-US" dirty="0"/>
              <a:t>Paul established this church on 2nd missionary journey.</a:t>
            </a:r>
          </a:p>
          <a:p>
            <a:pPr lvl="1"/>
            <a:r>
              <a:rPr lang="en-US" dirty="0"/>
              <a:t>Paul’s life was threatened in Thessalonica—Judaizers stirred up crowd--his Christian friends got him out of town.</a:t>
            </a:r>
          </a:p>
          <a:p>
            <a:pPr lvl="1"/>
            <a:r>
              <a:rPr lang="en-US" dirty="0"/>
              <a:t>Later, Paul sends Timothy back to see how the church is doing.</a:t>
            </a:r>
          </a:p>
          <a:p>
            <a:pPr lvl="1"/>
            <a:r>
              <a:rPr lang="en-US" dirty="0"/>
              <a:t>Letter written short time after his visit—Timothy’s report was favorable.</a:t>
            </a:r>
          </a:p>
          <a:p>
            <a:pPr lvl="1"/>
            <a:r>
              <a:rPr lang="en-US" dirty="0"/>
              <a:t>Probably never visited this church again</a:t>
            </a:r>
          </a:p>
          <a:p>
            <a:r>
              <a:rPr lang="en-US" dirty="0"/>
              <a:t>Why did Judaizers oppose Jesus?</a:t>
            </a:r>
          </a:p>
          <a:p>
            <a:pPr lvl="1"/>
            <a:r>
              <a:rPr lang="en-US" dirty="0"/>
              <a:t>Felt the gospel would destroy their national identity based on Mosaic Law</a:t>
            </a:r>
          </a:p>
          <a:p>
            <a:pPr lvl="1"/>
            <a:r>
              <a:rPr lang="en-US" dirty="0"/>
              <a:t>The gospel undermined their political position</a:t>
            </a:r>
          </a:p>
          <a:p>
            <a:pPr lvl="1"/>
            <a:r>
              <a:rPr lang="en-US" dirty="0"/>
              <a:t>Felt Jesus was a false prophet</a:t>
            </a:r>
          </a:p>
          <a:p>
            <a:pPr lvl="1"/>
            <a:r>
              <a:rPr lang="en-US" dirty="0"/>
              <a:t>Didn’t want his teachings to get around</a:t>
            </a:r>
          </a:p>
          <a:p>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A991C064-BA99-45EE-AED7-60CCB6C6F6BE}" type="slidenum">
              <a:rPr lang="en-US" smtClean="0"/>
              <a:pPr/>
              <a:t>14</a:t>
            </a:fld>
            <a:endParaRPr lang="en-US" dirty="0"/>
          </a:p>
        </p:txBody>
      </p:sp>
      <p:sp>
        <p:nvSpPr>
          <p:cNvPr id="6" name="Slide Image Placeholder 5">
            <a:extLst>
              <a:ext uri="{FF2B5EF4-FFF2-40B4-BE49-F238E27FC236}">
                <a16:creationId xmlns:a16="http://schemas.microsoft.com/office/drawing/2014/main" id="{79A28ACC-25BE-43EA-B5AF-22EE52FE6F5A}"/>
              </a:ext>
            </a:extLst>
          </p:cNvPr>
          <p:cNvSpPr>
            <a:spLocks noGrp="1" noRot="1" noChangeAspect="1"/>
          </p:cNvSpPr>
          <p:nvPr>
            <p:ph type="sldImg"/>
          </p:nvPr>
        </p:nvSpPr>
        <p:spPr/>
      </p:sp>
    </p:spTree>
    <p:extLst>
      <p:ext uri="{BB962C8B-B14F-4D97-AF65-F5344CB8AC3E}">
        <p14:creationId xmlns:p14="http://schemas.microsoft.com/office/powerpoint/2010/main" val="277737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MAIN POINT</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Century Gothic" panose="020B0502020202020204" pitchFamily="34" charset="0"/>
                <a:ea typeface="+mn-ea"/>
                <a:cs typeface="Times New Roman" panose="02020603050405020304" pitchFamily="18" charset="0"/>
              </a:rPr>
              <a:t>At King Jesus’ future coming, believers who have died will </a:t>
            </a:r>
            <a:r>
              <a:rPr lang="en-US" sz="1400" b="1" u="sng" kern="1200" dirty="0">
                <a:solidFill>
                  <a:schemeClr val="tx1"/>
                </a:solidFill>
                <a:effectLst/>
                <a:latin typeface="Century Gothic" panose="020B0502020202020204" pitchFamily="34" charset="0"/>
                <a:ea typeface="+mn-ea"/>
                <a:cs typeface="Times New Roman" panose="02020603050405020304" pitchFamily="18" charset="0"/>
              </a:rPr>
              <a:t>physically rise and will be caught up (raptured),</a:t>
            </a:r>
            <a:r>
              <a:rPr lang="en-US" sz="1400" b="1" kern="1200" dirty="0">
                <a:solidFill>
                  <a:schemeClr val="tx1"/>
                </a:solidFill>
                <a:effectLst/>
                <a:latin typeface="Century Gothic" panose="020B0502020202020204" pitchFamily="34" charset="0"/>
                <a:ea typeface="+mn-ea"/>
                <a:cs typeface="Times New Roman" panose="02020603050405020304" pitchFamily="18" charset="0"/>
              </a:rPr>
              <a:t> along with living believers, to meet the Lord in the air and to be with him forever.</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15</a:t>
            </a:fld>
            <a:endParaRPr lang="en-US"/>
          </a:p>
        </p:txBody>
      </p:sp>
    </p:spTree>
    <p:extLst>
      <p:ext uri="{BB962C8B-B14F-4D97-AF65-F5344CB8AC3E}">
        <p14:creationId xmlns:p14="http://schemas.microsoft.com/office/powerpoint/2010/main" val="67902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BRIEF DESCRIPTION OF THE BOOK</a:t>
            </a:r>
          </a:p>
          <a:p>
            <a:pPr lvl="1"/>
            <a:r>
              <a:rPr lang="en-US" dirty="0"/>
              <a:t>They were spiritually young Christians </a:t>
            </a:r>
          </a:p>
          <a:p>
            <a:pPr lvl="2"/>
            <a:r>
              <a:rPr lang="en-US" dirty="0"/>
              <a:t>(~5 years old)</a:t>
            </a:r>
          </a:p>
          <a:p>
            <a:pPr lvl="2"/>
            <a:endParaRPr lang="en-US" dirty="0"/>
          </a:p>
          <a:p>
            <a:pPr lvl="1"/>
            <a:r>
              <a:rPr lang="en-US" dirty="0"/>
              <a:t>They were worried about fellow Christians who had “fallen asleep”</a:t>
            </a:r>
          </a:p>
          <a:p>
            <a:pPr lvl="2"/>
            <a:r>
              <a:rPr lang="en-US" dirty="0"/>
              <a:t>Thought they would not go to heaven if they died before Jesus returned</a:t>
            </a:r>
          </a:p>
          <a:p>
            <a:pPr lvl="2"/>
            <a:endParaRPr lang="en-US" dirty="0"/>
          </a:p>
          <a:p>
            <a:pPr lvl="1"/>
            <a:r>
              <a:rPr lang="en-US" dirty="0"/>
              <a:t>They were being persecuted by Judaizers</a:t>
            </a:r>
          </a:p>
          <a:p>
            <a:pPr lvl="2"/>
            <a:r>
              <a:rPr lang="en-US" dirty="0"/>
              <a:t>Being forced to keep the Law (legalism)</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16</a:t>
            </a:fld>
            <a:endParaRPr lang="en-US"/>
          </a:p>
        </p:txBody>
      </p:sp>
    </p:spTree>
    <p:extLst>
      <p:ext uri="{BB962C8B-B14F-4D97-AF65-F5344CB8AC3E}">
        <p14:creationId xmlns:p14="http://schemas.microsoft.com/office/powerpoint/2010/main" val="378069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BIG PROBLEM</a:t>
            </a:r>
          </a:p>
          <a:p>
            <a:pPr lvl="1"/>
            <a:r>
              <a:rPr lang="en-US" dirty="0"/>
              <a:t>Believed that Christians who died before Jesus came back would not go to heaven.</a:t>
            </a:r>
          </a:p>
          <a:p>
            <a:pPr lvl="1"/>
            <a:r>
              <a:rPr lang="en-US" dirty="0"/>
              <a:t>1 Thess. 4:13 “Brothers, we do not want you to be ignorant about those who </a:t>
            </a:r>
            <a:r>
              <a:rPr lang="en-US" u="sng" dirty="0"/>
              <a:t>fall asleep</a:t>
            </a:r>
            <a:r>
              <a:rPr lang="en-US" dirty="0"/>
              <a:t>, or to grieve like the rest of men, who have no hope.” </a:t>
            </a:r>
          </a:p>
          <a:p>
            <a:pPr lvl="1"/>
            <a:endParaRPr lang="en-US" dirty="0"/>
          </a:p>
          <a:p>
            <a:pPr lvl="2"/>
            <a:r>
              <a:rPr lang="en-US" dirty="0"/>
              <a:t>Gr. [</a:t>
            </a:r>
            <a:r>
              <a:rPr lang="el-GR" i="1" dirty="0"/>
              <a:t>Κοι</a:t>
            </a:r>
            <a:r>
              <a:rPr lang="en-US" i="1" dirty="0"/>
              <a:t> </a:t>
            </a:r>
            <a:r>
              <a:rPr lang="el-GR" i="1" dirty="0"/>
              <a:t>μά</a:t>
            </a:r>
            <a:r>
              <a:rPr lang="en-US" i="1" dirty="0"/>
              <a:t> </a:t>
            </a:r>
            <a:r>
              <a:rPr lang="el-GR" i="1" dirty="0"/>
              <a:t>ομαι</a:t>
            </a:r>
            <a:r>
              <a:rPr lang="en-US" i="1" dirty="0"/>
              <a:t>]</a:t>
            </a:r>
            <a:r>
              <a:rPr lang="en-US" dirty="0"/>
              <a:t> a common word for "sleep," was often used as a </a:t>
            </a:r>
            <a:r>
              <a:rPr lang="en-US" u="sng" dirty="0"/>
              <a:t>euphemism</a:t>
            </a:r>
            <a:r>
              <a:rPr lang="en-US" dirty="0"/>
              <a:t> for death in Greek, Jewish, and Christian writings as well as in Paul's epistles. </a:t>
            </a:r>
          </a:p>
          <a:p>
            <a:pPr lvl="2"/>
            <a:endParaRPr lang="en-US" dirty="0"/>
          </a:p>
          <a:p>
            <a:pPr lvl="2"/>
            <a:r>
              <a:rPr lang="en-US" dirty="0"/>
              <a:t>Much like our term “</a:t>
            </a:r>
            <a:r>
              <a:rPr lang="en-US" u="sng" dirty="0"/>
              <a:t>pass away</a:t>
            </a:r>
            <a:r>
              <a:rPr lang="en-US" dirty="0"/>
              <a:t>” or “</a:t>
            </a:r>
            <a:r>
              <a:rPr lang="en-US" u="sng" dirty="0"/>
              <a:t>passed</a:t>
            </a:r>
            <a:r>
              <a:rPr lang="en-US" dirty="0"/>
              <a:t>” for death</a:t>
            </a:r>
          </a:p>
          <a:p>
            <a:pPr lvl="2"/>
            <a:endParaRPr lang="en-US" dirty="0"/>
          </a:p>
          <a:p>
            <a:pPr lvl="1"/>
            <a:r>
              <a:rPr lang="en-US" dirty="0"/>
              <a:t>Next slide </a:t>
            </a:r>
            <a:r>
              <a:rPr lang="en-US" dirty="0">
                <a:sym typeface="Wingdings" panose="05000000000000000000" pitchFamily="2" charset="2"/>
              </a:rPr>
              <a:t></a:t>
            </a:r>
            <a:endParaRPr lang="en-US" dirty="0"/>
          </a:p>
          <a:p>
            <a:pPr lvl="1"/>
            <a:endParaRPr lang="en-US" dirty="0"/>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17</a:t>
            </a:fld>
            <a:endParaRPr lang="en-US"/>
          </a:p>
        </p:txBody>
      </p:sp>
      <p:sp>
        <p:nvSpPr>
          <p:cNvPr id="9" name="Slide Image Placeholder 8">
            <a:extLst>
              <a:ext uri="{FF2B5EF4-FFF2-40B4-BE49-F238E27FC236}">
                <a16:creationId xmlns:a16="http://schemas.microsoft.com/office/drawing/2014/main" id="{9E6C8A7F-8F08-41F2-AE4A-85467E851842}"/>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35461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1 Thess. 4:14-18</a:t>
            </a:r>
          </a:p>
          <a:p>
            <a:pPr lvl="1"/>
            <a:r>
              <a:rPr lang="en-US" dirty="0"/>
              <a:t>"For we believe that Jesus died and rose again, and so we believe that God </a:t>
            </a:r>
            <a:r>
              <a:rPr lang="en-US" u="sng" dirty="0"/>
              <a:t>will bring with Jesus those who have fallen asleep in him</a:t>
            </a:r>
            <a:r>
              <a:rPr lang="en-US" dirty="0"/>
              <a:t>.  </a:t>
            </a:r>
            <a:r>
              <a:rPr lang="en-US" baseline="30000" dirty="0"/>
              <a:t>15</a:t>
            </a:r>
            <a:r>
              <a:rPr lang="en-US" dirty="0"/>
              <a:t> According to the Lord's word, we tell you that we who are still alive, who are left until the coming of the Lord, will certainly not precede those who have fallen asleep.  </a:t>
            </a:r>
            <a:r>
              <a:rPr lang="en-US" baseline="30000" dirty="0"/>
              <a:t>16</a:t>
            </a:r>
            <a:r>
              <a:rPr lang="en-US" dirty="0"/>
              <a:t> For the Lord himself will come down from heaven, with a loud command, with the voice of the archangel and with the trumpet call of God, and the dead in Christ will rise first.  </a:t>
            </a:r>
            <a:r>
              <a:rPr lang="en-US" baseline="30000" dirty="0"/>
              <a:t>17</a:t>
            </a:r>
            <a:r>
              <a:rPr lang="en-US" dirty="0"/>
              <a:t> After that, we who are still alive and are left will be </a:t>
            </a:r>
            <a:r>
              <a:rPr lang="en-US" u="sng" dirty="0"/>
              <a:t>caught up </a:t>
            </a:r>
            <a:r>
              <a:rPr lang="en-US" dirty="0"/>
              <a:t>together with them in the clouds to meet the Lord in the air. And so we will be with the Lord forever.  </a:t>
            </a:r>
            <a:r>
              <a:rPr lang="en-US" baseline="30000" dirty="0"/>
              <a:t>18</a:t>
            </a:r>
            <a:r>
              <a:rPr lang="en-US" dirty="0"/>
              <a:t> Therefore encourage one another with these words."  (1 Thess. 4:14-18 NIV)</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18</a:t>
            </a:fld>
            <a:endParaRPr lang="en-US"/>
          </a:p>
        </p:txBody>
      </p:sp>
    </p:spTree>
    <p:extLst>
      <p:ext uri="{BB962C8B-B14F-4D97-AF65-F5344CB8AC3E}">
        <p14:creationId xmlns:p14="http://schemas.microsoft.com/office/powerpoint/2010/main" val="4238661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Thessalonian Christians were confused about what happens when you die</a:t>
            </a:r>
          </a:p>
          <a:p>
            <a:endParaRPr lang="en-US" dirty="0"/>
          </a:p>
          <a:p>
            <a:r>
              <a:rPr lang="en-US" dirty="0"/>
              <a:t>This same problem exists today</a:t>
            </a:r>
          </a:p>
          <a:p>
            <a:endParaRPr lang="en-US" dirty="0"/>
          </a:p>
          <a:p>
            <a:r>
              <a:rPr lang="en-US" dirty="0"/>
              <a:t>Mistaken views vs. what Bible says </a:t>
            </a:r>
            <a:r>
              <a:rPr lang="en-US" dirty="0">
                <a:sym typeface="Wingdings" panose="05000000000000000000" pitchFamily="2" charset="2"/>
              </a:rPr>
              <a:t> Next slides</a:t>
            </a:r>
            <a:endParaRPr lang="en-US" dirty="0"/>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19</a:t>
            </a:fld>
            <a:endParaRPr lang="en-US"/>
          </a:p>
        </p:txBody>
      </p:sp>
    </p:spTree>
    <p:extLst>
      <p:ext uri="{BB962C8B-B14F-4D97-AF65-F5344CB8AC3E}">
        <p14:creationId xmlns:p14="http://schemas.microsoft.com/office/powerpoint/2010/main" val="150836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RC View: When people die some go to purgatory</a:t>
            </a:r>
          </a:p>
          <a:p>
            <a:pPr lvl="1"/>
            <a:r>
              <a:rPr lang="en-US" dirty="0"/>
              <a:t>A place where souls are made pure through suffering before going to heaven. </a:t>
            </a:r>
          </a:p>
          <a:p>
            <a:pPr lvl="1"/>
            <a:r>
              <a:rPr lang="en-US" dirty="0"/>
              <a:t>First established by Pope Gregory I, about AD 600.</a:t>
            </a:r>
          </a:p>
          <a:p>
            <a:pPr lvl="1"/>
            <a:r>
              <a:rPr lang="en-US" dirty="0"/>
              <a:t>Pope Gregory I was more of an administrator than a theologian </a:t>
            </a:r>
          </a:p>
          <a:p>
            <a:pPr lvl="1"/>
            <a:r>
              <a:rPr lang="en-US" dirty="0"/>
              <a:t>Roman Catholics base the concept on 2 Maccabees 12:43-45.</a:t>
            </a:r>
          </a:p>
          <a:p>
            <a:pPr lvl="1"/>
            <a:endParaRPr lang="en-US" dirty="0"/>
          </a:p>
          <a:p>
            <a:r>
              <a:rPr lang="en-US" dirty="0"/>
              <a:t>Related RC doctrine </a:t>
            </a:r>
          </a:p>
          <a:p>
            <a:pPr lvl="1"/>
            <a:r>
              <a:rPr lang="en-US" dirty="0"/>
              <a:t>Praying for the dead </a:t>
            </a:r>
          </a:p>
          <a:p>
            <a:pPr lvl="1"/>
            <a:r>
              <a:rPr lang="en-US" dirty="0"/>
              <a:t>Indulgences (sinners reduced time in purgatory by good works and prayers priest draws from a “treasury of merit”).</a:t>
            </a:r>
          </a:p>
          <a:p>
            <a:pPr lvl="1"/>
            <a:r>
              <a:rPr lang="en-US" dirty="0"/>
              <a:t>The concept of Purgatory fails to recognize that Jesus’ death was sufficient to pay the penalty for ALL of our sins.</a:t>
            </a:r>
          </a:p>
          <a:p>
            <a:pPr lvl="1"/>
            <a:endParaRPr lang="en-US" dirty="0"/>
          </a:p>
          <a:p>
            <a:r>
              <a:rPr lang="en-US" dirty="0"/>
              <a:t>“Mortal sins” (vs.</a:t>
            </a:r>
            <a:r>
              <a:rPr lang="en-US" baseline="0" dirty="0"/>
              <a:t> </a:t>
            </a:r>
            <a:r>
              <a:rPr lang="en-US" dirty="0"/>
              <a:t>venial sins)</a:t>
            </a:r>
          </a:p>
          <a:p>
            <a:pPr lvl="1"/>
            <a:r>
              <a:rPr lang="en-US" b="0" dirty="0"/>
              <a:t>Murder, rape, incest, adultery, complete turning away</a:t>
            </a:r>
            <a:r>
              <a:rPr lang="en-US" b="0" baseline="0" dirty="0"/>
              <a:t> from God.</a:t>
            </a:r>
          </a:p>
          <a:p>
            <a:pPr lvl="1"/>
            <a:r>
              <a:rPr lang="en-US" b="0" baseline="0" dirty="0"/>
              <a:t>Can be restored by doing penance (</a:t>
            </a:r>
            <a:r>
              <a:rPr lang="en-US" sz="1200" b="0" i="0" kern="1200" dirty="0">
                <a:solidFill>
                  <a:schemeClr val="tx1"/>
                </a:solidFill>
                <a:effectLst/>
                <a:latin typeface="Century Gothic" panose="020B0502020202020204" pitchFamily="34" charset="0"/>
                <a:ea typeface="+mn-ea"/>
                <a:cs typeface="Times New Roman" panose="02020603050405020304" pitchFamily="18" charset="0"/>
              </a:rPr>
              <a:t>voluntary self-punishment inflicted as an outward expression of repentance for having done wrong).</a:t>
            </a:r>
            <a:endParaRPr lang="en-US" dirty="0"/>
          </a:p>
          <a:p>
            <a:endParaRPr lang="en-US" dirty="0"/>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20</a:t>
            </a:fld>
            <a:endParaRPr lang="en-US"/>
          </a:p>
        </p:txBody>
      </p:sp>
      <p:sp>
        <p:nvSpPr>
          <p:cNvPr id="9" name="Slide Image Placeholder 8"/>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416260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617538"/>
            <a:ext cx="3940175" cy="2217737"/>
          </a:xfrm>
        </p:spPr>
      </p:sp>
      <p:sp>
        <p:nvSpPr>
          <p:cNvPr id="3" name="Notes Placeholder 2"/>
          <p:cNvSpPr>
            <a:spLocks noGrp="1"/>
          </p:cNvSpPr>
          <p:nvPr>
            <p:ph type="body" idx="1"/>
          </p:nvPr>
        </p:nvSpPr>
        <p:spPr/>
        <p:txBody>
          <a:bodyPr/>
          <a:lstStyle/>
          <a:p>
            <a:r>
              <a:rPr lang="en-US" dirty="0"/>
              <a:t>Please type in your name each week (credit toward certificate)</a:t>
            </a:r>
          </a:p>
          <a:p>
            <a:endParaRPr lang="en-US" dirty="0"/>
          </a:p>
          <a:p>
            <a:r>
              <a:rPr lang="en-US" dirty="0"/>
              <a:t>Handouts (me)</a:t>
            </a:r>
          </a:p>
        </p:txBody>
      </p:sp>
      <p:sp>
        <p:nvSpPr>
          <p:cNvPr id="4" name="Header Placeholder 3"/>
          <p:cNvSpPr>
            <a:spLocks noGrp="1"/>
          </p:cNvSpPr>
          <p:nvPr>
            <p:ph type="hdr" sz="quarter"/>
          </p:nvPr>
        </p:nvSpPr>
        <p:spPr/>
        <p:txBody>
          <a:bodyPr/>
          <a:lstStyle/>
          <a:p>
            <a:r>
              <a:rPr lang="en-US"/>
              <a:t>New Testament Survey</a:t>
            </a:r>
            <a:endParaRPr lang="en-US" dirty="0"/>
          </a:p>
        </p:txBody>
      </p:sp>
      <p:sp>
        <p:nvSpPr>
          <p:cNvPr id="5" name="Slide Number Placeholder 4"/>
          <p:cNvSpPr>
            <a:spLocks noGrp="1"/>
          </p:cNvSpPr>
          <p:nvPr>
            <p:ph type="sldNum" sz="quarter" idx="5"/>
          </p:nvPr>
        </p:nvSpPr>
        <p:spPr/>
        <p:txBody>
          <a:bodyPr/>
          <a:lstStyle/>
          <a:p>
            <a:fld id="{68A9F53A-FE5A-47D8-993D-116709B72125}" type="slidenum">
              <a:rPr lang="en-US" smtClean="0"/>
              <a:pPr/>
              <a:t>3</a:t>
            </a:fld>
            <a:endParaRPr lang="en-US"/>
          </a:p>
        </p:txBody>
      </p:sp>
    </p:spTree>
    <p:extLst>
      <p:ext uri="{BB962C8B-B14F-4D97-AF65-F5344CB8AC3E}">
        <p14:creationId xmlns:p14="http://schemas.microsoft.com/office/powerpoint/2010/main" val="3786489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pPr marL="0" indent="0">
              <a:buNone/>
            </a:pPr>
            <a:r>
              <a:rPr lang="en-US" b="0" u="sng" dirty="0"/>
              <a:t>JEHOVAH’s WITNESSES</a:t>
            </a:r>
          </a:p>
          <a:p>
            <a:pPr lvl="1"/>
            <a:r>
              <a:rPr lang="en-US" b="0" dirty="0"/>
              <a:t>Soul remains unconscious (“sleep”) until a future resurrection</a:t>
            </a:r>
          </a:p>
          <a:p>
            <a:r>
              <a:rPr lang="en-US" b="0" u="sng" dirty="0"/>
              <a:t>HEAVEN </a:t>
            </a:r>
          </a:p>
          <a:p>
            <a:pPr lvl="1"/>
            <a:r>
              <a:rPr lang="en-US" b="0" dirty="0"/>
              <a:t>Earned by “door to door” work</a:t>
            </a:r>
          </a:p>
          <a:p>
            <a:pPr lvl="1"/>
            <a:r>
              <a:rPr lang="en-US" b="0" dirty="0"/>
              <a:t>144,000 live as spirits in heaven (now full)</a:t>
            </a:r>
          </a:p>
          <a:p>
            <a:pPr lvl="1"/>
            <a:r>
              <a:rPr lang="en-US" dirty="0"/>
              <a:t>All other JWs will live on earth but must obey God perfectly for 1,000 years or be annihilated</a:t>
            </a:r>
            <a:endParaRPr lang="en-US" b="0"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21</a:t>
            </a:fld>
            <a:endParaRPr lang="en-US"/>
          </a:p>
        </p:txBody>
      </p:sp>
    </p:spTree>
    <p:extLst>
      <p:ext uri="{BB962C8B-B14F-4D97-AF65-F5344CB8AC3E}">
        <p14:creationId xmlns:p14="http://schemas.microsoft.com/office/powerpoint/2010/main" val="121433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Mormonism: </a:t>
            </a:r>
          </a:p>
          <a:p>
            <a:pPr lvl="1"/>
            <a:r>
              <a:rPr lang="en-US" dirty="0"/>
              <a:t>When a faithful Mormon dies he/she goes to “paradise”</a:t>
            </a:r>
          </a:p>
          <a:p>
            <a:pPr lvl="1"/>
            <a:r>
              <a:rPr lang="en-US" dirty="0"/>
              <a:t>Non-Mormons go to a “spirit prison”</a:t>
            </a:r>
          </a:p>
          <a:p>
            <a:pPr lvl="1"/>
            <a:r>
              <a:rPr lang="en-US" dirty="0"/>
              <a:t>Both stay there until the Day of Judgment</a:t>
            </a:r>
          </a:p>
          <a:p>
            <a:r>
              <a:rPr lang="en-US" dirty="0"/>
              <a:t>Eventually everyone goes to one of three “heavenly” kingdoms, with some achieving godhood.</a:t>
            </a:r>
          </a:p>
          <a:p>
            <a:pPr lvl="1"/>
            <a:r>
              <a:rPr lang="en-US" dirty="0"/>
              <a:t>Celestial: Those faithful to Mormon leaders and Mormonism (good works)</a:t>
            </a:r>
          </a:p>
          <a:p>
            <a:pPr lvl="1"/>
            <a:r>
              <a:rPr lang="en-US" dirty="0"/>
              <a:t>Terrestrial: Good people…who are not Mormons</a:t>
            </a:r>
          </a:p>
          <a:p>
            <a:pPr lvl="1"/>
            <a:r>
              <a:rPr lang="en-US" dirty="0"/>
              <a:t>Telestial: Bad people…who are not Mormons </a:t>
            </a:r>
          </a:p>
          <a:p>
            <a:pPr lvl="1"/>
            <a:r>
              <a:rPr lang="en-US" dirty="0"/>
              <a:t>Outer darkness: Satan, his followers and those who forsake Mormonism (apostates) and murderers go to “outer darkness”</a:t>
            </a:r>
          </a:p>
          <a:p>
            <a:r>
              <a:rPr lang="en-US" dirty="0"/>
              <a:t>This is not what Paul meant by going to the “third heaven”  in 2 Corinthians 12:2</a:t>
            </a:r>
          </a:p>
          <a:p>
            <a:r>
              <a:rPr lang="en-US" dirty="0"/>
              <a:t>The Mormon view is NOT based on scripture but on the writings of Joseph Smith, and later modified by Brigham Young</a:t>
            </a:r>
          </a:p>
        </p:txBody>
      </p:sp>
      <p:sp>
        <p:nvSpPr>
          <p:cNvPr id="4" name="Slide Number Placeholder 3"/>
          <p:cNvSpPr>
            <a:spLocks noGrp="1"/>
          </p:cNvSpPr>
          <p:nvPr>
            <p:ph type="sldNum" sz="quarter" idx="10"/>
          </p:nvPr>
        </p:nvSpPr>
        <p:spPr/>
        <p:txBody>
          <a:bodyPr/>
          <a:lstStyle/>
          <a:p>
            <a:fld id="{EADB54BC-8326-49E1-BA8E-204B53447FF5}" type="slidenum">
              <a:rPr lang="en-US" smtClean="0"/>
              <a:pPr/>
              <a:t>22</a:t>
            </a:fld>
            <a:endParaRPr lang="en-US" dirty="0"/>
          </a:p>
        </p:txBody>
      </p:sp>
      <p:sp>
        <p:nvSpPr>
          <p:cNvPr id="7" name="Slide Image Placeholder 6"/>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66037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Islam: All remain in the grave until the Day of Judgment (Allah)</a:t>
            </a:r>
          </a:p>
          <a:p>
            <a:r>
              <a:rPr lang="en-US" dirty="0"/>
              <a:t>Muslims</a:t>
            </a:r>
            <a:r>
              <a:rPr lang="en-US" baseline="0" dirty="0"/>
              <a:t> with adequate good deeds go to Paradise (w/ maidens designed by Allah to provide sexual pleasures to righteous men)</a:t>
            </a:r>
          </a:p>
          <a:p>
            <a:r>
              <a:rPr lang="en-US" baseline="0" dirty="0"/>
              <a:t>Non-Muslims, or those without enough good deeds, go to Hell</a:t>
            </a:r>
            <a:endParaRPr lang="en-US" dirty="0"/>
          </a:p>
        </p:txBody>
      </p:sp>
      <p:sp>
        <p:nvSpPr>
          <p:cNvPr id="4" name="Slide Number Placeholder 3"/>
          <p:cNvSpPr>
            <a:spLocks noGrp="1"/>
          </p:cNvSpPr>
          <p:nvPr>
            <p:ph type="sldNum" sz="quarter" idx="10"/>
          </p:nvPr>
        </p:nvSpPr>
        <p:spPr/>
        <p:txBody>
          <a:bodyPr/>
          <a:lstStyle/>
          <a:p>
            <a:fld id="{EADB54BC-8326-49E1-BA8E-204B53447FF5}" type="slidenum">
              <a:rPr lang="en-US" smtClean="0"/>
              <a:pPr/>
              <a:t>23</a:t>
            </a:fld>
            <a:endParaRPr lang="en-US" dirty="0"/>
          </a:p>
        </p:txBody>
      </p:sp>
      <p:sp>
        <p:nvSpPr>
          <p:cNvPr id="7" name="Slide Image Placeholder 6"/>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164045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BIBLICAL VIEW (NT BELIEVERS) </a:t>
            </a:r>
            <a:r>
              <a:rPr lang="en-US" dirty="0">
                <a:sym typeface="Wingdings" panose="05000000000000000000" pitchFamily="2" charset="2"/>
              </a:rPr>
              <a:t> others are covered in Christianity II</a:t>
            </a:r>
            <a:endParaRPr lang="en-US" dirty="0"/>
          </a:p>
          <a:p>
            <a:r>
              <a:rPr lang="en-US" dirty="0"/>
              <a:t>At death the body goes into the grave</a:t>
            </a:r>
          </a:p>
          <a:p>
            <a:endParaRPr lang="en-US" dirty="0"/>
          </a:p>
          <a:p>
            <a:r>
              <a:rPr lang="en-US" dirty="0"/>
              <a:t>Soul goes immediately to heaven </a:t>
            </a:r>
          </a:p>
          <a:p>
            <a:pPr lvl="1"/>
            <a:r>
              <a:rPr lang="en-US" b="0" dirty="0"/>
              <a:t>In 2 Cor. 5:8, "we are of good courage, I say, and prefer rather to be absent from the body and to be at home with the Lord."  Paul is clearly telling us that when he dies, he will go and be with the Lord.  </a:t>
            </a:r>
          </a:p>
          <a:p>
            <a:pPr lvl="1"/>
            <a:r>
              <a:rPr lang="en-US" b="0" dirty="0"/>
              <a:t>Furthermore, at the Transfiguration of Jesus (Matt. 17:1-8) we see Moses and Elijah who were alive.  There was no soul sleep with them.</a:t>
            </a:r>
          </a:p>
          <a:p>
            <a:pPr lvl="1"/>
            <a:r>
              <a:rPr lang="en-US" b="0" dirty="0"/>
              <a:t>Luke 23:43 The thief on the cross, “Jesus answered him, "I tell you the truth, </a:t>
            </a:r>
            <a:r>
              <a:rPr lang="en-US" b="0" u="sng" dirty="0"/>
              <a:t>today</a:t>
            </a:r>
            <a:r>
              <a:rPr lang="en-US" b="0" dirty="0"/>
              <a:t> you will be with me in paradise.“ </a:t>
            </a:r>
          </a:p>
          <a:p>
            <a:pPr lvl="1"/>
            <a:r>
              <a:rPr lang="en-US" b="0" dirty="0"/>
              <a:t>Rev. 6:11  Given white robes…intermediate</a:t>
            </a:r>
            <a:r>
              <a:rPr lang="en-US" b="0" baseline="0" dirty="0"/>
              <a:t> state…probably some physical form</a:t>
            </a:r>
            <a:endParaRPr lang="en-US" dirty="0"/>
          </a:p>
          <a:p>
            <a:r>
              <a:rPr lang="en-US" dirty="0"/>
              <a:t>Christ’s return ( 1 Thess. 4:16-17)</a:t>
            </a:r>
          </a:p>
          <a:p>
            <a:r>
              <a:rPr lang="en-US" dirty="0"/>
              <a:t>New body (Phil. 3:20-21)</a:t>
            </a:r>
          </a:p>
        </p:txBody>
      </p:sp>
      <p:sp>
        <p:nvSpPr>
          <p:cNvPr id="4" name="Slide Number Placeholder 3"/>
          <p:cNvSpPr>
            <a:spLocks noGrp="1"/>
          </p:cNvSpPr>
          <p:nvPr>
            <p:ph type="sldNum" sz="quarter" idx="10"/>
          </p:nvPr>
        </p:nvSpPr>
        <p:spPr/>
        <p:txBody>
          <a:bodyPr/>
          <a:lstStyle/>
          <a:p>
            <a:fld id="{042DF2FC-86EB-45ED-A79F-E16CD8BB33F0}" type="slidenum">
              <a:rPr lang="en-US" smtClean="0"/>
              <a:pPr/>
              <a:t>24</a:t>
            </a:fld>
            <a:endParaRPr lang="en-US"/>
          </a:p>
        </p:txBody>
      </p:sp>
      <p:sp>
        <p:nvSpPr>
          <p:cNvPr id="5" name="Header Placeholder 4"/>
          <p:cNvSpPr>
            <a:spLocks noGrp="1"/>
          </p:cNvSpPr>
          <p:nvPr>
            <p:ph type="hdr" sz="quarter" idx="11"/>
          </p:nvPr>
        </p:nvSpPr>
        <p:spPr/>
        <p:txBody>
          <a:bodyPr/>
          <a:lstStyle/>
          <a:p>
            <a:r>
              <a:rPr lang="en-US"/>
              <a:t>New Testament Survey</a:t>
            </a:r>
          </a:p>
        </p:txBody>
      </p:sp>
      <p:sp>
        <p:nvSpPr>
          <p:cNvPr id="9" name="Slide Image Placeholder 8"/>
          <p:cNvSpPr>
            <a:spLocks noGrp="1" noRot="1" noChangeAspect="1"/>
          </p:cNvSpPr>
          <p:nvPr>
            <p:ph type="sldImg"/>
          </p:nvPr>
        </p:nvSpPr>
        <p:spPr>
          <a:xfrm>
            <a:off x="2028825" y="768350"/>
            <a:ext cx="2860675" cy="1609725"/>
          </a:xfrm>
        </p:spPr>
      </p:sp>
    </p:spTree>
    <p:extLst>
      <p:ext uri="{BB962C8B-B14F-4D97-AF65-F5344CB8AC3E}">
        <p14:creationId xmlns:p14="http://schemas.microsoft.com/office/powerpoint/2010/main" val="1429712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791C4E3-4F01-41E8-BF22-86E7B9283EF1}" type="slidenum">
              <a:rPr lang="en-US" altLang="en-US" smtClean="0"/>
              <a:pPr/>
              <a:t>25</a:t>
            </a:fld>
            <a:endParaRPr lang="en-US" altLang="en-US"/>
          </a:p>
        </p:txBody>
      </p:sp>
      <p:sp>
        <p:nvSpPr>
          <p:cNvPr id="6" name="Slide Image Placeholder 5"/>
          <p:cNvSpPr>
            <a:spLocks noGrp="1" noRot="1" noChangeAspect="1"/>
          </p:cNvSpPr>
          <p:nvPr>
            <p:ph type="sldImg"/>
          </p:nvPr>
        </p:nvSpPr>
        <p:spPr>
          <a:xfrm>
            <a:off x="2028825" y="768350"/>
            <a:ext cx="2860675" cy="1609725"/>
          </a:xfrm>
        </p:spPr>
      </p:sp>
      <p:sp>
        <p:nvSpPr>
          <p:cNvPr id="7" name="Notes Placeholder 6"/>
          <p:cNvSpPr>
            <a:spLocks noGrp="1"/>
          </p:cNvSpPr>
          <p:nvPr>
            <p:ph type="body" idx="1"/>
          </p:nvPr>
        </p:nvSpPr>
        <p:spPr/>
        <p:txBody>
          <a:bodyPr/>
          <a:lstStyle/>
          <a:p>
            <a:r>
              <a:rPr lang="en-US" dirty="0"/>
              <a:t>Prayer is the best way to meet the Lord…trespassing is faster!</a:t>
            </a:r>
          </a:p>
          <a:p>
            <a:endParaRPr lang="en-US" dirty="0"/>
          </a:p>
          <a:p>
            <a:r>
              <a:rPr lang="en-US" dirty="0"/>
              <a:t>In</a:t>
            </a:r>
            <a:r>
              <a:rPr lang="en-US" baseline="0" dirty="0"/>
              <a:t> heaven…”all I remember is we got lost and went down this strange road.”</a:t>
            </a:r>
            <a:endParaRPr lang="en-US" dirty="0"/>
          </a:p>
        </p:txBody>
      </p:sp>
    </p:spTree>
    <p:extLst>
      <p:ext uri="{BB962C8B-B14F-4D97-AF65-F5344CB8AC3E}">
        <p14:creationId xmlns:p14="http://schemas.microsoft.com/office/powerpoint/2010/main" val="18427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2 Thessalonians</a:t>
            </a:r>
          </a:p>
        </p:txBody>
      </p:sp>
      <p:sp>
        <p:nvSpPr>
          <p:cNvPr id="5" name="Slide Number Placeholder 4"/>
          <p:cNvSpPr>
            <a:spLocks noGrp="1"/>
          </p:cNvSpPr>
          <p:nvPr>
            <p:ph type="sldNum" sz="quarter" idx="11"/>
          </p:nvPr>
        </p:nvSpPr>
        <p:spPr/>
        <p:txBody>
          <a:bodyPr/>
          <a:lstStyle/>
          <a:p>
            <a:fld id="{68A9F53A-FE5A-47D8-993D-116709B72125}" type="slidenum">
              <a:rPr lang="en-US" smtClean="0"/>
              <a:pPr/>
              <a:t>26</a:t>
            </a:fld>
            <a:endParaRPr lang="en-US"/>
          </a:p>
        </p:txBody>
      </p:sp>
    </p:spTree>
    <p:extLst>
      <p:ext uri="{BB962C8B-B14F-4D97-AF65-F5344CB8AC3E}">
        <p14:creationId xmlns:p14="http://schemas.microsoft.com/office/powerpoint/2010/main" val="366536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MAIN POINT</a:t>
            </a:r>
          </a:p>
          <a:p>
            <a:pPr lvl="1"/>
            <a:r>
              <a:rPr lang="en-US" sz="1200" dirty="0">
                <a:solidFill>
                  <a:schemeClr val="bg1"/>
                </a:solidFill>
              </a:rPr>
              <a:t>The return of King Jesus will be preceded by </a:t>
            </a:r>
            <a:r>
              <a:rPr lang="en-US" sz="1200" u="sng" dirty="0">
                <a:solidFill>
                  <a:srgbClr val="FFFF00"/>
                </a:solidFill>
              </a:rPr>
              <a:t>an “apostasy” (rebellion)</a:t>
            </a:r>
            <a:r>
              <a:rPr lang="en-US" sz="1200" dirty="0">
                <a:solidFill>
                  <a:srgbClr val="FFFF00"/>
                </a:solidFill>
              </a:rPr>
              <a:t> </a:t>
            </a:r>
            <a:r>
              <a:rPr lang="en-US" sz="1200" dirty="0">
                <a:solidFill>
                  <a:schemeClr val="bg1"/>
                </a:solidFill>
              </a:rPr>
              <a:t>and by the revealing of the man of lawlessness, </a:t>
            </a:r>
            <a:r>
              <a:rPr lang="en-US" sz="1200" u="sng" dirty="0">
                <a:solidFill>
                  <a:srgbClr val="FFFF00"/>
                </a:solidFill>
              </a:rPr>
              <a:t>the Antichrist</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27</a:t>
            </a:fld>
            <a:endParaRPr lang="en-US"/>
          </a:p>
        </p:txBody>
      </p:sp>
    </p:spTree>
    <p:extLst>
      <p:ext uri="{BB962C8B-B14F-4D97-AF65-F5344CB8AC3E}">
        <p14:creationId xmlns:p14="http://schemas.microsoft.com/office/powerpoint/2010/main" val="837744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BRIEF DESCRIPTION OF THE BOOK (2 </a:t>
            </a:r>
            <a:r>
              <a:rPr lang="en-US" dirty="0" err="1"/>
              <a:t>Thess</a:t>
            </a:r>
            <a:r>
              <a:rPr lang="en-US" dirty="0"/>
              <a:t>)</a:t>
            </a:r>
          </a:p>
          <a:p>
            <a:pPr lvl="1"/>
            <a:r>
              <a:rPr lang="en-US" u="sng" dirty="0"/>
              <a:t>Paul comes across as being a little upset in this brief letter</a:t>
            </a:r>
            <a:r>
              <a:rPr lang="en-US" dirty="0"/>
              <a:t>, the warmth of feeling expressed in 1 Thessalonians is lacking. Why? </a:t>
            </a:r>
          </a:p>
          <a:p>
            <a:pPr lvl="2"/>
            <a:r>
              <a:rPr lang="en-US" dirty="0"/>
              <a:t>First, because someone (ostensibly using Paul’s authority) had </a:t>
            </a:r>
            <a:r>
              <a:rPr lang="en-US" u="sng" dirty="0"/>
              <a:t>misled these Christians </a:t>
            </a:r>
            <a:r>
              <a:rPr lang="en-US" dirty="0"/>
              <a:t>into thinking that Jesus already returned (2:2). </a:t>
            </a:r>
          </a:p>
          <a:p>
            <a:pPr lvl="2"/>
            <a:r>
              <a:rPr lang="en-US" dirty="0"/>
              <a:t>Second, he is miffed at those who are </a:t>
            </a:r>
            <a:r>
              <a:rPr lang="en-US" u="sng" dirty="0"/>
              <a:t>still idle and disruptive</a:t>
            </a:r>
            <a:r>
              <a:rPr lang="en-US" dirty="0"/>
              <a:t>, a problem he already addressed in his first letter to them (1 Thess. 4:9-12; 5:14).</a:t>
            </a:r>
          </a:p>
          <a:p>
            <a:pPr lvl="2"/>
            <a:r>
              <a:rPr lang="en-US" dirty="0"/>
              <a:t> </a:t>
            </a:r>
          </a:p>
          <a:p>
            <a:pPr lvl="1"/>
            <a:r>
              <a:rPr lang="en-US" u="sng" dirty="0"/>
              <a:t>Paul explains that the day of the Lord will not take place until the rebellion</a:t>
            </a:r>
            <a:r>
              <a:rPr lang="en-US" dirty="0"/>
              <a:t> led by the “man of lawlessness” occurs (2:3-4).</a:t>
            </a:r>
          </a:p>
          <a:p>
            <a:pPr lvl="2"/>
            <a:r>
              <a:rPr lang="en-US" dirty="0"/>
              <a:t>The word </a:t>
            </a:r>
            <a:r>
              <a:rPr lang="en-US" u="sng" dirty="0"/>
              <a:t>“rebellion” means apostasy </a:t>
            </a:r>
            <a:r>
              <a:rPr lang="en-US" dirty="0"/>
              <a:t>(Gr. </a:t>
            </a:r>
            <a:r>
              <a:rPr lang="en-US" i="1" dirty="0" err="1"/>
              <a:t>apostasia</a:t>
            </a:r>
            <a:r>
              <a:rPr lang="en-US" dirty="0"/>
              <a:t>) referring to the deliberate </a:t>
            </a:r>
            <a:r>
              <a:rPr lang="en-US" u="sng" dirty="0"/>
              <a:t>denial of beliefs </a:t>
            </a:r>
            <a:r>
              <a:rPr lang="en-US" dirty="0"/>
              <a:t>once formerly held. </a:t>
            </a:r>
          </a:p>
          <a:p>
            <a:pPr lvl="2"/>
            <a:r>
              <a:rPr lang="en-US" dirty="0"/>
              <a:t>The “</a:t>
            </a:r>
            <a:r>
              <a:rPr lang="en-US" u="sng" dirty="0"/>
              <a:t>man of lawlessness</a:t>
            </a:r>
            <a:r>
              <a:rPr lang="en-US" dirty="0"/>
              <a:t>” may very well be the Antichrist (I John 2:18; 4:3; 2 John 1:7).</a:t>
            </a:r>
            <a:br>
              <a:rPr lang="en-US" dirty="0"/>
            </a:br>
            <a:endParaRPr lang="en-US" dirty="0"/>
          </a:p>
          <a:p>
            <a:pPr lvl="1"/>
            <a:r>
              <a:rPr lang="en-US" u="sng" dirty="0"/>
              <a:t>This behavior was probably not because of being misled about Jesus' second</a:t>
            </a:r>
            <a:r>
              <a:rPr lang="en-US" dirty="0"/>
              <a:t> coming but because of the </a:t>
            </a:r>
            <a:r>
              <a:rPr lang="en-US" u="sng" dirty="0"/>
              <a:t>general dislike for manual labor</a:t>
            </a:r>
            <a:r>
              <a:rPr lang="en-US" dirty="0"/>
              <a:t> on the part of Greek aristocracy. </a:t>
            </a:r>
          </a:p>
          <a:p>
            <a:pPr lvl="2"/>
            <a:r>
              <a:rPr lang="en-US" dirty="0"/>
              <a:t>He instructs the church on how to deal with these idle/disruptive individuals (3:14-15).</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28</a:t>
            </a:fld>
            <a:endParaRPr lang="en-US"/>
          </a:p>
        </p:txBody>
      </p:sp>
    </p:spTree>
    <p:extLst>
      <p:ext uri="{BB962C8B-B14F-4D97-AF65-F5344CB8AC3E}">
        <p14:creationId xmlns:p14="http://schemas.microsoft.com/office/powerpoint/2010/main" val="387151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xfrm>
            <a:off x="1600200" y="533400"/>
            <a:ext cx="3051175" cy="1717675"/>
          </a:xfrm>
          <a:ln/>
        </p:spPr>
      </p:sp>
      <p:sp>
        <p:nvSpPr>
          <p:cNvPr id="701443" name="Rectangle 3"/>
          <p:cNvSpPr>
            <a:spLocks noGrp="1" noChangeArrowheads="1"/>
          </p:cNvSpPr>
          <p:nvPr>
            <p:ph type="body" idx="1"/>
          </p:nvPr>
        </p:nvSpPr>
        <p:spPr/>
        <p:txBody>
          <a:bodyPr>
            <a:normAutofit/>
          </a:bodyPr>
          <a:lstStyle/>
          <a:p>
            <a:r>
              <a:rPr lang="en-US" dirty="0"/>
              <a:t>2 THESSALONIANS</a:t>
            </a:r>
          </a:p>
          <a:p>
            <a:pPr lvl="1"/>
            <a:r>
              <a:rPr lang="en-US" dirty="0"/>
              <a:t>Problem: Jesus is coming back at any moment so why should I</a:t>
            </a:r>
            <a:r>
              <a:rPr lang="en-US" baseline="0" dirty="0"/>
              <a:t> </a:t>
            </a:r>
            <a:r>
              <a:rPr lang="en-US" dirty="0"/>
              <a:t>work?!</a:t>
            </a:r>
          </a:p>
          <a:p>
            <a:pPr lvl="1"/>
            <a:endParaRPr lang="en-US" dirty="0"/>
          </a:p>
          <a:p>
            <a:pPr lvl="1"/>
            <a:r>
              <a:rPr lang="en-US" u="sng" dirty="0"/>
              <a:t>READ 2 Thess. 3:6</a:t>
            </a:r>
            <a:r>
              <a:rPr lang="en-US" dirty="0"/>
              <a:t>. In the name of the Lord Jesus Christ, we command you, brothers, to keep away from every brother </a:t>
            </a:r>
            <a:r>
              <a:rPr lang="en-US" u="sng" dirty="0"/>
              <a:t>who is idle </a:t>
            </a:r>
            <a:r>
              <a:rPr lang="en-US" dirty="0"/>
              <a:t>and does not live according to the teaching you received from us.</a:t>
            </a:r>
          </a:p>
          <a:p>
            <a:pPr lvl="1"/>
            <a:endParaRPr lang="en-US" b="1" i="1" dirty="0">
              <a:sym typeface="Wingdings" pitchFamily="2" charset="2"/>
            </a:endParaRPr>
          </a:p>
          <a:p>
            <a:r>
              <a:rPr lang="en-US" b="1" i="1" dirty="0">
                <a:sym typeface="Wingdings" pitchFamily="2" charset="2"/>
              </a:rPr>
              <a:t>Next slide</a:t>
            </a:r>
            <a:endParaRPr lang="en-US" b="1" i="1" dirty="0"/>
          </a:p>
          <a:p>
            <a:pPr marL="114300" marR="0" indent="-11430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u="sng" dirty="0"/>
          </a:p>
          <a:p>
            <a:pPr marL="114300" marR="0" indent="-11430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u="sng" baseline="0" dirty="0"/>
          </a:p>
        </p:txBody>
      </p:sp>
      <p:sp>
        <p:nvSpPr>
          <p:cNvPr id="4" name="Slide Number Placeholder 3"/>
          <p:cNvSpPr>
            <a:spLocks noGrp="1"/>
          </p:cNvSpPr>
          <p:nvPr>
            <p:ph type="sldNum" sz="quarter" idx="10"/>
          </p:nvPr>
        </p:nvSpPr>
        <p:spPr/>
        <p:txBody>
          <a:bodyPr/>
          <a:lstStyle/>
          <a:p>
            <a:r>
              <a:rPr lang="en-US"/>
              <a:t>SLIDE </a:t>
            </a:r>
            <a:fld id="{A991C064-BA99-45EE-AED7-60CCB6C6F6BE}" type="slidenum">
              <a:rPr lang="en-US" smtClean="0"/>
              <a:pPr/>
              <a:t>29</a:t>
            </a:fld>
            <a:endParaRPr lang="en-US" dirty="0"/>
          </a:p>
        </p:txBody>
      </p:sp>
    </p:spTree>
    <p:extLst>
      <p:ext uri="{BB962C8B-B14F-4D97-AF65-F5344CB8AC3E}">
        <p14:creationId xmlns:p14="http://schemas.microsoft.com/office/powerpoint/2010/main" val="120828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Paul’s Response 2 Thess. 3:10</a:t>
            </a:r>
          </a:p>
          <a:p>
            <a:pPr lvl="1"/>
            <a:r>
              <a:rPr lang="en-US" dirty="0"/>
              <a:t>READ 2 Thess. 3:10 “For even when we were with you, we gave you this rule: "If a man will not work, he shall not eat.“</a:t>
            </a:r>
          </a:p>
          <a:p>
            <a:pPr lvl="1"/>
            <a:endParaRPr lang="en-US" dirty="0"/>
          </a:p>
          <a:p>
            <a:r>
              <a:rPr lang="en-US" dirty="0"/>
              <a:t>Rest and relaxation are vital to stay healthy but laziness is to be avoided.</a:t>
            </a:r>
          </a:p>
          <a:p>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A991C064-BA99-45EE-AED7-60CCB6C6F6BE}" type="slidenum">
              <a:rPr lang="en-US" smtClean="0"/>
              <a:pPr/>
              <a:t>30</a:t>
            </a:fld>
            <a:endParaRPr lang="en-US" dirty="0"/>
          </a:p>
        </p:txBody>
      </p:sp>
      <p:sp>
        <p:nvSpPr>
          <p:cNvPr id="7" name="Slide Image Placeholder 6"/>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117318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INTRODUCE YOURSELF</a:t>
            </a:r>
          </a:p>
          <a:p>
            <a:endParaRPr lang="en-US" dirty="0"/>
          </a:p>
          <a:p>
            <a:r>
              <a:rPr lang="en-US" dirty="0"/>
              <a:t>“Should we stay on Daylight Savings Time? Why or why not”</a:t>
            </a:r>
          </a:p>
          <a:p>
            <a:endParaRPr lang="en-US" dirty="0"/>
          </a:p>
          <a:p>
            <a:r>
              <a:rPr lang="en-US" dirty="0"/>
              <a:t>3 Minutes</a:t>
            </a:r>
          </a:p>
          <a:p>
            <a:endParaRPr lang="en-US" dirty="0"/>
          </a:p>
        </p:txBody>
      </p:sp>
      <p:sp>
        <p:nvSpPr>
          <p:cNvPr id="4" name="Header Placeholder 3"/>
          <p:cNvSpPr>
            <a:spLocks noGrp="1"/>
          </p:cNvSpPr>
          <p:nvPr>
            <p:ph type="hdr" sz="quarter"/>
          </p:nvPr>
        </p:nvSpPr>
        <p:spPr/>
        <p:txBody>
          <a:bodyPr/>
          <a:lstStyle/>
          <a:p>
            <a:r>
              <a:rPr lang="en-US"/>
              <a:t>New Testament Survey</a:t>
            </a:r>
            <a:endParaRPr lang="en-US" dirty="0"/>
          </a:p>
        </p:txBody>
      </p:sp>
      <p:sp>
        <p:nvSpPr>
          <p:cNvPr id="5" name="Slide Number Placeholder 4"/>
          <p:cNvSpPr>
            <a:spLocks noGrp="1"/>
          </p:cNvSpPr>
          <p:nvPr>
            <p:ph type="sldNum" sz="quarter" idx="5"/>
          </p:nvPr>
        </p:nvSpPr>
        <p:spPr/>
        <p:txBody>
          <a:bodyPr/>
          <a:lstStyle/>
          <a:p>
            <a:fld id="{68A9F53A-FE5A-47D8-993D-116709B72125}" type="slidenum">
              <a:rPr lang="en-US" smtClean="0"/>
              <a:pPr/>
              <a:t>4</a:t>
            </a:fld>
            <a:endParaRPr lang="en-US"/>
          </a:p>
        </p:txBody>
      </p:sp>
      <p:sp>
        <p:nvSpPr>
          <p:cNvPr id="9" name="Slide Image Placeholder 8">
            <a:extLst>
              <a:ext uri="{FF2B5EF4-FFF2-40B4-BE49-F238E27FC236}">
                <a16:creationId xmlns:a16="http://schemas.microsoft.com/office/drawing/2014/main" id="{A361A0F4-F35C-434D-A4A0-F512EAE6CBB7}"/>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3306326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1 TIMOTHY</a:t>
            </a:r>
          </a:p>
          <a:p>
            <a:r>
              <a:rPr lang="en-US" dirty="0"/>
              <a:t>This letter is written from Paul (in prison) to Timothy (in Ephesus) about how to be a good pastor</a:t>
            </a:r>
          </a:p>
        </p:txBody>
      </p:sp>
      <p:sp>
        <p:nvSpPr>
          <p:cNvPr id="5" name="Slide Number Placeholder 4"/>
          <p:cNvSpPr>
            <a:spLocks noGrp="1"/>
          </p:cNvSpPr>
          <p:nvPr>
            <p:ph type="sldNum" sz="quarter" idx="11"/>
          </p:nvPr>
        </p:nvSpPr>
        <p:spPr/>
        <p:txBody>
          <a:bodyPr/>
          <a:lstStyle/>
          <a:p>
            <a:fld id="{68A9F53A-FE5A-47D8-993D-116709B72125}" type="slidenum">
              <a:rPr lang="en-US" smtClean="0"/>
              <a:pPr/>
              <a:t>31</a:t>
            </a:fld>
            <a:endParaRPr lang="en-US"/>
          </a:p>
        </p:txBody>
      </p:sp>
    </p:spTree>
    <p:extLst>
      <p:ext uri="{BB962C8B-B14F-4D97-AF65-F5344CB8AC3E}">
        <p14:creationId xmlns:p14="http://schemas.microsoft.com/office/powerpoint/2010/main" val="1913641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MAIN POINT (1 Tim)</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Century Gothic" panose="020B0502020202020204" pitchFamily="34" charset="0"/>
                <a:ea typeface="+mn-ea"/>
                <a:cs typeface="Times New Roman" panose="02020603050405020304" pitchFamily="18" charset="0"/>
              </a:rPr>
              <a:t>The gospel leads to </a:t>
            </a:r>
            <a:r>
              <a:rPr lang="en-US" sz="1400" b="1" u="sng" kern="1200" dirty="0">
                <a:solidFill>
                  <a:schemeClr val="tx1"/>
                </a:solidFill>
                <a:effectLst/>
                <a:latin typeface="Century Gothic" panose="020B0502020202020204" pitchFamily="34" charset="0"/>
                <a:ea typeface="+mn-ea"/>
                <a:cs typeface="Times New Roman" panose="02020603050405020304" pitchFamily="18" charset="0"/>
              </a:rPr>
              <a:t>practical, visible change</a:t>
            </a:r>
            <a:r>
              <a:rPr lang="en-US" sz="1400" b="1" kern="1200" dirty="0">
                <a:solidFill>
                  <a:schemeClr val="tx1"/>
                </a:solidFill>
                <a:effectLst/>
                <a:latin typeface="Century Gothic" panose="020B0502020202020204" pitchFamily="34" charset="0"/>
                <a:ea typeface="+mn-ea"/>
                <a:cs typeface="Times New Roman" panose="02020603050405020304" pitchFamily="18" charset="0"/>
              </a:rPr>
              <a:t> in the lives of those who believe it and obey it.</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32</a:t>
            </a:fld>
            <a:endParaRPr lang="en-US"/>
          </a:p>
        </p:txBody>
      </p:sp>
    </p:spTree>
    <p:extLst>
      <p:ext uri="{BB962C8B-B14F-4D97-AF65-F5344CB8AC3E}">
        <p14:creationId xmlns:p14="http://schemas.microsoft.com/office/powerpoint/2010/main" val="31912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BRIEF DESCRIPTION OF THE BOOK (1 Tim)</a:t>
            </a:r>
          </a:p>
          <a:p>
            <a:pPr lvl="1"/>
            <a:r>
              <a:rPr lang="en-US" dirty="0"/>
              <a:t>The letters Paul writes to Timothy and Titus are often referred to as </a:t>
            </a:r>
            <a:r>
              <a:rPr lang="en-US" u="sng" dirty="0"/>
              <a:t>pastoral epistles</a:t>
            </a:r>
          </a:p>
          <a:p>
            <a:pPr lvl="1"/>
            <a:endParaRPr lang="en-US" dirty="0"/>
          </a:p>
          <a:p>
            <a:pPr lvl="1"/>
            <a:r>
              <a:rPr lang="en-US" dirty="0"/>
              <a:t>In this first letter to Timothy he issues </a:t>
            </a:r>
            <a:r>
              <a:rPr lang="en-US" u="sng" dirty="0"/>
              <a:t>a charge against false teachers</a:t>
            </a:r>
          </a:p>
          <a:p>
            <a:pPr lvl="2"/>
            <a:r>
              <a:rPr lang="en-US" dirty="0"/>
              <a:t>their </a:t>
            </a:r>
            <a:r>
              <a:rPr lang="en-US" u="sng" dirty="0"/>
              <a:t>character</a:t>
            </a:r>
            <a:r>
              <a:rPr lang="en-US" dirty="0"/>
              <a:t> and their teachings</a:t>
            </a:r>
          </a:p>
          <a:p>
            <a:pPr lvl="2"/>
            <a:r>
              <a:rPr lang="en-US" dirty="0"/>
              <a:t>instructing him on </a:t>
            </a:r>
            <a:r>
              <a:rPr lang="en-US" u="sng" dirty="0"/>
              <a:t>how to deal with </a:t>
            </a:r>
            <a:r>
              <a:rPr lang="en-US" dirty="0"/>
              <a:t>the crisis these false teachers created in the church community. </a:t>
            </a:r>
          </a:p>
          <a:p>
            <a:pPr lvl="2"/>
            <a:r>
              <a:rPr lang="en-US" dirty="0"/>
              <a:t>He also brings </a:t>
            </a:r>
            <a:r>
              <a:rPr lang="en-US" u="sng" dirty="0"/>
              <a:t>encouraging words </a:t>
            </a:r>
            <a:r>
              <a:rPr lang="en-US" dirty="0"/>
              <a:t>to this young pastor who is most likely working in the church at Ephesus.</a:t>
            </a:r>
          </a:p>
          <a:p>
            <a:pPr lvl="1"/>
            <a:endParaRPr lang="en-US" dirty="0"/>
          </a:p>
          <a:p>
            <a:pPr lvl="1"/>
            <a:r>
              <a:rPr lang="en-US" dirty="0"/>
              <a:t>These false teachers were </a:t>
            </a:r>
            <a:r>
              <a:rPr lang="en-US" u="sng" dirty="0"/>
              <a:t>probably local elders </a:t>
            </a:r>
            <a:r>
              <a:rPr lang="en-US" dirty="0"/>
              <a:t>who were </a:t>
            </a:r>
            <a:r>
              <a:rPr lang="en-US" u="sng" dirty="0"/>
              <a:t>leading some house churches astray</a:t>
            </a:r>
            <a:r>
              <a:rPr lang="en-US" dirty="0"/>
              <a:t>. </a:t>
            </a:r>
          </a:p>
          <a:p>
            <a:pPr lvl="2"/>
            <a:r>
              <a:rPr lang="en-US" dirty="0"/>
              <a:t>They were most likely a </a:t>
            </a:r>
            <a:r>
              <a:rPr lang="en-US" u="sng" dirty="0"/>
              <a:t>mixture of Jews and Gentiles</a:t>
            </a:r>
            <a:r>
              <a:rPr lang="en-US" dirty="0"/>
              <a:t>, insisting on following the law (1:7), practicing </a:t>
            </a:r>
            <a:r>
              <a:rPr lang="en-US" u="sng" dirty="0"/>
              <a:t>asceticism</a:t>
            </a:r>
            <a:r>
              <a:rPr lang="en-US" dirty="0"/>
              <a:t> and </a:t>
            </a:r>
            <a:r>
              <a:rPr lang="en-US" u="sng" dirty="0"/>
              <a:t>denying the goodness </a:t>
            </a:r>
            <a:r>
              <a:rPr lang="en-US" dirty="0"/>
              <a:t>of creation (4:3-5).</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33</a:t>
            </a:fld>
            <a:endParaRPr lang="en-US"/>
          </a:p>
        </p:txBody>
      </p:sp>
      <p:sp>
        <p:nvSpPr>
          <p:cNvPr id="7" name="Slide Image Placeholder 6">
            <a:extLst>
              <a:ext uri="{FF2B5EF4-FFF2-40B4-BE49-F238E27FC236}">
                <a16:creationId xmlns:a16="http://schemas.microsoft.com/office/drawing/2014/main" id="{E958848E-DF8B-4141-B3E4-385345A17C7B}"/>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398078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Q: How do you feel about this statement?</a:t>
            </a:r>
          </a:p>
          <a:p>
            <a:pPr marL="341313" marR="0" lvl="1" indent="-169863"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sz="1200" i="1" dirty="0">
                <a:latin typeface="Times New Roman" panose="02020603050405020304" pitchFamily="18" charset="0"/>
                <a:ea typeface="Aegyptus" panose="020405020508060A0203" pitchFamily="18" charset="0"/>
                <a:cs typeface="Times New Roman" panose="02020603050405020304" pitchFamily="18" charset="0"/>
              </a:rPr>
              <a:t>I will mediate between God and you and tell you what you  must do!”</a:t>
            </a:r>
          </a:p>
          <a:p>
            <a:pPr marL="171450" lvl="1" indent="0">
              <a:buNone/>
            </a:pPr>
            <a:endParaRPr lang="en-US" dirty="0"/>
          </a:p>
          <a:p>
            <a:pPr lvl="1"/>
            <a:endParaRPr lang="en-US" dirty="0"/>
          </a:p>
          <a:p>
            <a:pPr lvl="0"/>
            <a:r>
              <a:rPr lang="en-US" dirty="0"/>
              <a:t>Q: What does 1 Tim. 2:5 say about this?</a:t>
            </a:r>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34</a:t>
            </a:fld>
            <a:endParaRPr lang="en-US"/>
          </a:p>
        </p:txBody>
      </p:sp>
    </p:spTree>
    <p:extLst>
      <p:ext uri="{BB962C8B-B14F-4D97-AF65-F5344CB8AC3E}">
        <p14:creationId xmlns:p14="http://schemas.microsoft.com/office/powerpoint/2010/main" val="856707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2 TIMOTHY</a:t>
            </a:r>
          </a:p>
        </p:txBody>
      </p:sp>
      <p:sp>
        <p:nvSpPr>
          <p:cNvPr id="5" name="Slide Number Placeholder 4"/>
          <p:cNvSpPr>
            <a:spLocks noGrp="1"/>
          </p:cNvSpPr>
          <p:nvPr>
            <p:ph type="sldNum" sz="quarter" idx="11"/>
          </p:nvPr>
        </p:nvSpPr>
        <p:spPr/>
        <p:txBody>
          <a:bodyPr/>
          <a:lstStyle/>
          <a:p>
            <a:fld id="{68A9F53A-FE5A-47D8-993D-116709B72125}" type="slidenum">
              <a:rPr lang="en-US" smtClean="0"/>
              <a:pPr/>
              <a:t>35</a:t>
            </a:fld>
            <a:endParaRPr lang="en-US"/>
          </a:p>
        </p:txBody>
      </p:sp>
    </p:spTree>
    <p:extLst>
      <p:ext uri="{BB962C8B-B14F-4D97-AF65-F5344CB8AC3E}">
        <p14:creationId xmlns:p14="http://schemas.microsoft.com/office/powerpoint/2010/main" val="1197851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pPr marL="0" indent="0">
              <a:buNone/>
            </a:pPr>
            <a:r>
              <a:rPr lang="en-US" dirty="0"/>
              <a:t>WHO WAS TIMOTHY?</a:t>
            </a:r>
          </a:p>
          <a:p>
            <a:pPr lvl="1"/>
            <a:r>
              <a:rPr lang="en-US" dirty="0"/>
              <a:t>Paul’s companion on many of his journeys</a:t>
            </a:r>
          </a:p>
          <a:p>
            <a:pPr lvl="1"/>
            <a:endParaRPr lang="en-US" dirty="0"/>
          </a:p>
          <a:p>
            <a:pPr lvl="1"/>
            <a:r>
              <a:rPr lang="en-US" dirty="0"/>
              <a:t>Half Jew (mother), half Greek (father)</a:t>
            </a:r>
          </a:p>
          <a:p>
            <a:pPr lvl="1"/>
            <a:endParaRPr lang="en-US" dirty="0"/>
          </a:p>
          <a:p>
            <a:pPr lvl="1"/>
            <a:r>
              <a:rPr lang="en-US" dirty="0"/>
              <a:t>Probably converted by Paul</a:t>
            </a:r>
          </a:p>
          <a:p>
            <a:pPr lvl="1"/>
            <a:endParaRPr lang="en-US" dirty="0"/>
          </a:p>
          <a:p>
            <a:pPr lvl="1"/>
            <a:r>
              <a:rPr lang="en-US" dirty="0"/>
              <a:t>Paul’s “spiritual son”</a:t>
            </a:r>
          </a:p>
          <a:p>
            <a:pPr lvl="2"/>
            <a:r>
              <a:rPr lang="en-US" dirty="0"/>
              <a:t>Mentoring so important</a:t>
            </a:r>
          </a:p>
          <a:p>
            <a:pPr lvl="2"/>
            <a:endParaRPr lang="en-US" dirty="0"/>
          </a:p>
          <a:p>
            <a:pPr lvl="1"/>
            <a:r>
              <a:rPr lang="en-US" dirty="0"/>
              <a:t>Timid but faithful</a:t>
            </a:r>
          </a:p>
          <a:p>
            <a:pPr lvl="1"/>
            <a:endParaRPr lang="en-US" dirty="0"/>
          </a:p>
          <a:p>
            <a:pPr lvl="1"/>
            <a:r>
              <a:rPr lang="en-US" dirty="0"/>
              <a:t>Probably pastored church in Ephesus</a:t>
            </a:r>
          </a:p>
          <a:p>
            <a:pPr lvl="2"/>
            <a:r>
              <a:rPr lang="en-US" dirty="0"/>
              <a:t>Paul left a legacy in Timothy</a:t>
            </a:r>
          </a:p>
        </p:txBody>
      </p:sp>
      <p:sp>
        <p:nvSpPr>
          <p:cNvPr id="4" name="Slide Number Placeholder 3"/>
          <p:cNvSpPr>
            <a:spLocks noGrp="1"/>
          </p:cNvSpPr>
          <p:nvPr>
            <p:ph type="sldNum" sz="quarter" idx="5"/>
          </p:nvPr>
        </p:nvSpPr>
        <p:spPr/>
        <p:txBody>
          <a:bodyPr/>
          <a:lstStyle/>
          <a:p>
            <a:fld id="{3A5B6985-88D9-423B-BB28-AB7D0D39E096}" type="slidenum">
              <a:rPr lang="en-US" smtClean="0"/>
              <a:t>36</a:t>
            </a:fld>
            <a:endParaRPr lang="en-US"/>
          </a:p>
        </p:txBody>
      </p:sp>
    </p:spTree>
    <p:extLst>
      <p:ext uri="{BB962C8B-B14F-4D97-AF65-F5344CB8AC3E}">
        <p14:creationId xmlns:p14="http://schemas.microsoft.com/office/powerpoint/2010/main" val="76247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MAIN POINT </a:t>
            </a:r>
            <a:r>
              <a:rPr lang="en-US" sz="1400" dirty="0"/>
              <a:t>(2 Tim)</a:t>
            </a:r>
            <a:endParaRPr lang="en-US" dirty="0"/>
          </a:p>
          <a:p>
            <a:r>
              <a:rPr lang="en-US" sz="1400" b="1" kern="1200" dirty="0">
                <a:solidFill>
                  <a:schemeClr val="tx1"/>
                </a:solidFill>
                <a:effectLst/>
                <a:latin typeface="Century Gothic" panose="020B0502020202020204" pitchFamily="34" charset="0"/>
                <a:ea typeface="+mn-ea"/>
                <a:cs typeface="Times New Roman" panose="02020603050405020304" pitchFamily="18" charset="0"/>
              </a:rPr>
              <a:t>Persevere in the gospel </a:t>
            </a:r>
            <a:r>
              <a:rPr lang="en-US" sz="1400" b="1" u="sng" kern="1200" dirty="0">
                <a:solidFill>
                  <a:schemeClr val="tx1"/>
                </a:solidFill>
                <a:effectLst/>
                <a:latin typeface="Century Gothic" panose="020B0502020202020204" pitchFamily="34" charset="0"/>
                <a:ea typeface="+mn-ea"/>
                <a:cs typeface="Times New Roman" panose="02020603050405020304" pitchFamily="18" charset="0"/>
              </a:rPr>
              <a:t>in spite of suffering</a:t>
            </a:r>
            <a:r>
              <a:rPr lang="en-US" sz="1400" b="1" kern="1200" dirty="0">
                <a:solidFill>
                  <a:schemeClr val="tx1"/>
                </a:solidFill>
                <a:effectLst/>
                <a:latin typeface="Century Gothic" panose="020B0502020202020204" pitchFamily="34" charset="0"/>
                <a:ea typeface="+mn-ea"/>
                <a:cs typeface="Times New Roman" panose="02020603050405020304" pitchFamily="18" charset="0"/>
              </a:rPr>
              <a:t>…continue the fight of faith until God calls you home</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37</a:t>
            </a:fld>
            <a:endParaRPr lang="en-US"/>
          </a:p>
        </p:txBody>
      </p:sp>
    </p:spTree>
    <p:extLst>
      <p:ext uri="{BB962C8B-B14F-4D97-AF65-F5344CB8AC3E}">
        <p14:creationId xmlns:p14="http://schemas.microsoft.com/office/powerpoint/2010/main" val="890385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is in Rome awaiting execution</a:t>
            </a:r>
          </a:p>
          <a:p>
            <a:pPr lvl="1"/>
            <a:r>
              <a:rPr lang="en-US" dirty="0"/>
              <a:t>His trial is coming up soon</a:t>
            </a:r>
          </a:p>
          <a:p>
            <a:pPr lvl="1"/>
            <a:r>
              <a:rPr lang="en-US" dirty="0"/>
              <a:t>Urgent letter to Timothy to join him ASAP</a:t>
            </a:r>
          </a:p>
          <a:p>
            <a:pPr lvl="1"/>
            <a:r>
              <a:rPr lang="en-US" dirty="0"/>
              <a:t>The letter was written to encourage and strengthen Timothy</a:t>
            </a:r>
          </a:p>
          <a:p>
            <a:pPr lvl="2"/>
            <a:endParaRPr lang="en-US" dirty="0"/>
          </a:p>
        </p:txBody>
      </p:sp>
      <p:sp>
        <p:nvSpPr>
          <p:cNvPr id="4" name="Slide Number Placeholder 3"/>
          <p:cNvSpPr>
            <a:spLocks noGrp="1"/>
          </p:cNvSpPr>
          <p:nvPr>
            <p:ph type="sldNum" sz="quarter" idx="10"/>
          </p:nvPr>
        </p:nvSpPr>
        <p:spPr/>
        <p:txBody>
          <a:bodyPr/>
          <a:lstStyle/>
          <a:p>
            <a:r>
              <a:rPr lang="en-US"/>
              <a:t>SLIDE </a:t>
            </a:r>
            <a:fld id="{A991C064-BA99-45EE-AED7-60CCB6C6F6BE}" type="slidenum">
              <a:rPr lang="en-US" smtClean="0"/>
              <a:pPr/>
              <a:t>38</a:t>
            </a:fld>
            <a:endParaRPr lang="en-US" dirty="0"/>
          </a:p>
        </p:txBody>
      </p:sp>
      <p:sp>
        <p:nvSpPr>
          <p:cNvPr id="6" name="Slide Image Placeholder 5">
            <a:extLst>
              <a:ext uri="{FF2B5EF4-FFF2-40B4-BE49-F238E27FC236}">
                <a16:creationId xmlns:a16="http://schemas.microsoft.com/office/drawing/2014/main" id="{8B811AF1-5AA4-4C09-BF37-5536D3D23825}"/>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3617449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a:t>
            </a:r>
          </a:p>
          <a:p>
            <a:pPr lvl="1"/>
            <a:r>
              <a:rPr lang="en-US" u="sng" dirty="0"/>
              <a:t>Before conversion</a:t>
            </a:r>
          </a:p>
          <a:p>
            <a:pPr lvl="2"/>
            <a:r>
              <a:rPr lang="en-US" dirty="0"/>
              <a:t>Paul was a pure Jew born around A.D. 5, and lived until his execution in A.D. 67. </a:t>
            </a:r>
          </a:p>
          <a:p>
            <a:pPr lvl="2"/>
            <a:r>
              <a:rPr lang="en-US" dirty="0"/>
              <a:t>from the elite tribe of Benjamin.</a:t>
            </a:r>
          </a:p>
          <a:p>
            <a:pPr lvl="2"/>
            <a:r>
              <a:rPr lang="en-US" dirty="0"/>
              <a:t> He was a Hebrew of the Hebrews meaning he had Hebrew parents and did not take up the Hellenistic culture as some dispersed Jews had done. </a:t>
            </a:r>
          </a:p>
          <a:p>
            <a:pPr lvl="2"/>
            <a:r>
              <a:rPr lang="en-US" dirty="0"/>
              <a:t>He was a Jew who still spoke Hebrew (Acts 21:40).</a:t>
            </a:r>
          </a:p>
          <a:p>
            <a:pPr lvl="2"/>
            <a:r>
              <a:rPr lang="en-US" dirty="0"/>
              <a:t>He was a trained Pharisee (Acts 22:3; 23:6; 26:5)</a:t>
            </a:r>
          </a:p>
          <a:p>
            <a:pPr lvl="2"/>
            <a:r>
              <a:rPr lang="en-US" dirty="0"/>
              <a:t>he was a zealous Jew being a persecutor of the early Christians. </a:t>
            </a:r>
          </a:p>
          <a:p>
            <a:pPr lvl="2"/>
            <a:r>
              <a:rPr lang="en-US" dirty="0"/>
              <a:t>To Jews zeal was one of the greatest qualities of their religion. </a:t>
            </a:r>
          </a:p>
          <a:p>
            <a:pPr lvl="2"/>
            <a:endParaRPr lang="en-US" dirty="0"/>
          </a:p>
          <a:p>
            <a:pPr lvl="1"/>
            <a:r>
              <a:rPr lang="en-US" u="sng" dirty="0"/>
              <a:t>Conversion </a:t>
            </a:r>
          </a:p>
          <a:p>
            <a:pPr lvl="2"/>
            <a:r>
              <a:rPr lang="en-US" dirty="0"/>
              <a:t>Was converted from Judaism on the road to Damascus. </a:t>
            </a:r>
          </a:p>
          <a:p>
            <a:pPr lvl="2"/>
            <a:r>
              <a:rPr lang="en-US" dirty="0"/>
              <a:t>Spent time in Arabia and Damascus before his first visit to Jerusalem (Gal. 1:16-19).</a:t>
            </a:r>
          </a:p>
          <a:p>
            <a:pPr lvl="2"/>
            <a:endParaRPr lang="en-US" dirty="0"/>
          </a:p>
          <a:p>
            <a:pPr lvl="1"/>
            <a:r>
              <a:rPr lang="en-US" u="sng" dirty="0"/>
              <a:t>Paul’s Missionary Journey</a:t>
            </a:r>
          </a:p>
          <a:p>
            <a:pPr lvl="2"/>
            <a:r>
              <a:rPr lang="en-US" dirty="0"/>
              <a:t>First and greatest missionary of all times</a:t>
            </a:r>
          </a:p>
          <a:p>
            <a:pPr lvl="2"/>
            <a:r>
              <a:rPr lang="en-US" dirty="0"/>
              <a:t>Three missionary journeys.</a:t>
            </a:r>
          </a:p>
          <a:p>
            <a:pPr lvl="2"/>
            <a:r>
              <a:rPr lang="en-US" dirty="0"/>
              <a:t>Started churches (young, met in synagogues and homes)</a:t>
            </a:r>
          </a:p>
          <a:p>
            <a:pPr lvl="2"/>
            <a:r>
              <a:rPr lang="en-US" dirty="0"/>
              <a:t>Beaten several times, once left for dead.</a:t>
            </a:r>
          </a:p>
          <a:p>
            <a:pPr lvl="2"/>
            <a:r>
              <a:rPr lang="en-US" dirty="0"/>
              <a:t>Often cold and hungry while traveling</a:t>
            </a:r>
          </a:p>
          <a:p>
            <a:pPr lvl="2"/>
            <a:r>
              <a:rPr lang="en-US" dirty="0"/>
              <a:t>Ship wrecked</a:t>
            </a:r>
          </a:p>
          <a:p>
            <a:pPr lvl="2"/>
            <a:r>
              <a:rPr lang="en-US" dirty="0"/>
              <a:t>Spent a night day in open sea</a:t>
            </a:r>
          </a:p>
          <a:p>
            <a:pPr lvl="2"/>
            <a:r>
              <a:rPr lang="en-US" dirty="0"/>
              <a:t>Hassled by Judaizers</a:t>
            </a:r>
          </a:p>
          <a:p>
            <a:pPr lvl="2"/>
            <a:r>
              <a:rPr lang="en-US" dirty="0"/>
              <a:t>Imprisoned, house arrest for years</a:t>
            </a:r>
          </a:p>
          <a:p>
            <a:pPr lvl="2"/>
            <a:r>
              <a:rPr lang="en-US" dirty="0"/>
              <a:t>Executed for in AD 64</a:t>
            </a:r>
          </a:p>
          <a:p>
            <a:pPr lvl="1"/>
            <a:endParaRPr lang="en-US" dirty="0"/>
          </a:p>
          <a:p>
            <a:pPr lvl="2"/>
            <a:endParaRPr lang="en-US" dirty="0"/>
          </a:p>
        </p:txBody>
      </p:sp>
      <p:sp>
        <p:nvSpPr>
          <p:cNvPr id="4" name="Slide Number Placeholder 3"/>
          <p:cNvSpPr>
            <a:spLocks noGrp="1"/>
          </p:cNvSpPr>
          <p:nvPr>
            <p:ph type="sldNum" sz="quarter" idx="10"/>
          </p:nvPr>
        </p:nvSpPr>
        <p:spPr/>
        <p:txBody>
          <a:bodyPr/>
          <a:lstStyle/>
          <a:p>
            <a:r>
              <a:rPr lang="en-US"/>
              <a:t>SLIDE </a:t>
            </a:r>
            <a:fld id="{A991C064-BA99-45EE-AED7-60CCB6C6F6BE}" type="slidenum">
              <a:rPr lang="en-US" smtClean="0"/>
              <a:pPr/>
              <a:t>39</a:t>
            </a:fld>
            <a:endParaRPr lang="en-US" dirty="0"/>
          </a:p>
        </p:txBody>
      </p:sp>
      <p:sp>
        <p:nvSpPr>
          <p:cNvPr id="7" name="Slide Image Placeholder 6">
            <a:extLst>
              <a:ext uri="{FF2B5EF4-FFF2-40B4-BE49-F238E27FC236}">
                <a16:creationId xmlns:a16="http://schemas.microsoft.com/office/drawing/2014/main" id="{336D9622-9C98-4B9A-A46B-4567AD0A48C9}"/>
              </a:ext>
            </a:extLst>
          </p:cNvPr>
          <p:cNvSpPr>
            <a:spLocks noGrp="1" noRot="1" noChangeAspect="1"/>
          </p:cNvSpPr>
          <p:nvPr>
            <p:ph type="sldImg"/>
          </p:nvPr>
        </p:nvSpPr>
        <p:spPr>
          <a:xfrm>
            <a:off x="1417638" y="617538"/>
            <a:ext cx="3875087" cy="2179637"/>
          </a:xfrm>
        </p:spPr>
      </p:sp>
    </p:spTree>
    <p:extLst>
      <p:ext uri="{BB962C8B-B14F-4D97-AF65-F5344CB8AC3E}">
        <p14:creationId xmlns:p14="http://schemas.microsoft.com/office/powerpoint/2010/main" val="3114096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For next week…</a:t>
            </a:r>
          </a:p>
          <a:p>
            <a:r>
              <a:rPr lang="en-US" dirty="0"/>
              <a:t>Read 1, 2 Thessalonians</a:t>
            </a:r>
          </a:p>
          <a:p>
            <a:r>
              <a:rPr lang="en-US" dirty="0"/>
              <a:t>Read 1,2 Timothy</a:t>
            </a:r>
          </a:p>
        </p:txBody>
      </p:sp>
      <p:sp>
        <p:nvSpPr>
          <p:cNvPr id="4" name="Header Placeholder 3"/>
          <p:cNvSpPr>
            <a:spLocks noGrp="1"/>
          </p:cNvSpPr>
          <p:nvPr>
            <p:ph type="hdr" sz="quarter" idx="10"/>
          </p:nvPr>
        </p:nvSpPr>
        <p:spPr/>
        <p:txBody>
          <a:bodyPr/>
          <a:lstStyle/>
          <a:p>
            <a:r>
              <a:rPr lang="en-US"/>
              <a:t>New Testament Survey</a:t>
            </a:r>
          </a:p>
        </p:txBody>
      </p:sp>
      <p:sp>
        <p:nvSpPr>
          <p:cNvPr id="5" name="Slide Number Placeholder 4"/>
          <p:cNvSpPr>
            <a:spLocks noGrp="1"/>
          </p:cNvSpPr>
          <p:nvPr>
            <p:ph type="sldNum" sz="quarter" idx="11"/>
          </p:nvPr>
        </p:nvSpPr>
        <p:spPr/>
        <p:txBody>
          <a:bodyPr/>
          <a:lstStyle/>
          <a:p>
            <a:fld id="{68A9F53A-FE5A-47D8-993D-116709B72125}" type="slidenum">
              <a:rPr lang="en-US" smtClean="0"/>
              <a:pPr/>
              <a:t>40</a:t>
            </a:fld>
            <a:endParaRPr lang="en-US"/>
          </a:p>
        </p:txBody>
      </p:sp>
    </p:spTree>
    <p:extLst>
      <p:ext uri="{BB962C8B-B14F-4D97-AF65-F5344CB8AC3E}">
        <p14:creationId xmlns:p14="http://schemas.microsoft.com/office/powerpoint/2010/main" val="110880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Please take out your notes.</a:t>
            </a:r>
          </a:p>
        </p:txBody>
      </p:sp>
      <p:sp>
        <p:nvSpPr>
          <p:cNvPr id="4" name="Header Placeholder 3"/>
          <p:cNvSpPr>
            <a:spLocks noGrp="1"/>
          </p:cNvSpPr>
          <p:nvPr>
            <p:ph type="hdr" sz="quarter"/>
          </p:nvPr>
        </p:nvSpPr>
        <p:spPr/>
        <p:txBody>
          <a:bodyPr/>
          <a:lstStyle/>
          <a:p>
            <a:r>
              <a:rPr lang="en-US"/>
              <a:t>New Testament Survey</a:t>
            </a:r>
            <a:endParaRPr lang="en-US" dirty="0"/>
          </a:p>
        </p:txBody>
      </p:sp>
      <p:sp>
        <p:nvSpPr>
          <p:cNvPr id="5" name="Slide Number Placeholder 4"/>
          <p:cNvSpPr>
            <a:spLocks noGrp="1"/>
          </p:cNvSpPr>
          <p:nvPr>
            <p:ph type="sldNum" sz="quarter" idx="5"/>
          </p:nvPr>
        </p:nvSpPr>
        <p:spPr/>
        <p:txBody>
          <a:bodyPr/>
          <a:lstStyle/>
          <a:p>
            <a:fld id="{68A9F53A-FE5A-47D8-993D-116709B72125}" type="slidenum">
              <a:rPr lang="en-US" smtClean="0"/>
              <a:pPr/>
              <a:t>5</a:t>
            </a:fld>
            <a:endParaRPr lang="en-US"/>
          </a:p>
        </p:txBody>
      </p:sp>
    </p:spTree>
    <p:extLst>
      <p:ext uri="{BB962C8B-B14F-4D97-AF65-F5344CB8AC3E}">
        <p14:creationId xmlns:p14="http://schemas.microsoft.com/office/powerpoint/2010/main" val="65511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617538"/>
            <a:ext cx="3943350" cy="22177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New Testament Survey</a:t>
            </a:r>
            <a:endParaRPr lang="en-US" dirty="0"/>
          </a:p>
        </p:txBody>
      </p:sp>
      <p:sp>
        <p:nvSpPr>
          <p:cNvPr id="5" name="Slide Number Placeholder 4"/>
          <p:cNvSpPr>
            <a:spLocks noGrp="1"/>
          </p:cNvSpPr>
          <p:nvPr>
            <p:ph type="sldNum" sz="quarter" idx="5"/>
          </p:nvPr>
        </p:nvSpPr>
        <p:spPr/>
        <p:txBody>
          <a:bodyPr/>
          <a:lstStyle/>
          <a:p>
            <a:fld id="{68A9F53A-FE5A-47D8-993D-116709B72125}" type="slidenum">
              <a:rPr lang="en-US" smtClean="0"/>
              <a:pPr/>
              <a:t>41</a:t>
            </a:fld>
            <a:endParaRPr lang="en-US"/>
          </a:p>
        </p:txBody>
      </p:sp>
    </p:spTree>
    <p:extLst>
      <p:ext uri="{BB962C8B-B14F-4D97-AF65-F5344CB8AC3E}">
        <p14:creationId xmlns:p14="http://schemas.microsoft.com/office/powerpoint/2010/main" val="306005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pPr marL="0" indent="0">
              <a:buNone/>
            </a:pPr>
            <a:r>
              <a:rPr lang="en-US" dirty="0"/>
              <a:t>TONIGHT</a:t>
            </a:r>
          </a:p>
          <a:p>
            <a:pPr lvl="1"/>
            <a:r>
              <a:rPr lang="en-US" sz="1200" dirty="0"/>
              <a:t>What happens to people who die before Jesus returns?</a:t>
            </a:r>
          </a:p>
          <a:p>
            <a:pPr lvl="1"/>
            <a:r>
              <a:rPr lang="en-US" sz="1200" dirty="0"/>
              <a:t>What will happen just before Jesus returns?</a:t>
            </a:r>
          </a:p>
          <a:p>
            <a:pPr lvl="1"/>
            <a:r>
              <a:rPr lang="en-US" sz="1200" dirty="0"/>
              <a:t>Should I listen to other people who say they speak for God?</a:t>
            </a:r>
          </a:p>
          <a:p>
            <a:pPr marL="0" indent="0">
              <a:buNone/>
            </a:pPr>
            <a:endParaRPr lang="en-US" dirty="0"/>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6</a:t>
            </a:fld>
            <a:endParaRPr lang="en-US"/>
          </a:p>
        </p:txBody>
      </p:sp>
    </p:spTree>
    <p:extLst>
      <p:ext uri="{BB962C8B-B14F-4D97-AF65-F5344CB8AC3E}">
        <p14:creationId xmlns:p14="http://schemas.microsoft.com/office/powerpoint/2010/main" val="303241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17538"/>
            <a:ext cx="3875087" cy="2179637"/>
          </a:xfrm>
        </p:spPr>
      </p:sp>
      <p:sp>
        <p:nvSpPr>
          <p:cNvPr id="3" name="Notes Placeholder 2"/>
          <p:cNvSpPr>
            <a:spLocks noGrp="1"/>
          </p:cNvSpPr>
          <p:nvPr>
            <p:ph type="body" idx="1"/>
          </p:nvPr>
        </p:nvSpPr>
        <p:spPr/>
        <p:txBody>
          <a:bodyPr/>
          <a:lstStyle/>
          <a:p>
            <a:r>
              <a:rPr lang="en-US" dirty="0"/>
              <a:t>QUIZ</a:t>
            </a:r>
          </a:p>
        </p:txBody>
      </p:sp>
      <p:sp>
        <p:nvSpPr>
          <p:cNvPr id="4" name="Header Placeholder 3"/>
          <p:cNvSpPr>
            <a:spLocks noGrp="1"/>
          </p:cNvSpPr>
          <p:nvPr>
            <p:ph type="hdr" sz="quarter" idx="10"/>
          </p:nvPr>
        </p:nvSpPr>
        <p:spPr/>
        <p:txBody>
          <a:bodyPr/>
          <a:lstStyle/>
          <a:p>
            <a:r>
              <a:rPr lang="en-US"/>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7</a:t>
            </a:fld>
            <a:endParaRPr lang="en-US"/>
          </a:p>
        </p:txBody>
      </p:sp>
    </p:spTree>
    <p:extLst>
      <p:ext uri="{BB962C8B-B14F-4D97-AF65-F5344CB8AC3E}">
        <p14:creationId xmlns:p14="http://schemas.microsoft.com/office/powerpoint/2010/main" val="194517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sldNum" sz="quarter" idx="10"/>
          </p:nvPr>
        </p:nvSpPr>
        <p:spPr/>
        <p:txBody>
          <a:bodyPr/>
          <a:lstStyle/>
          <a:p>
            <a:fld id="{61807874-5299-41B2-A37A-6AA3547857F4}" type="slidenum">
              <a:rPr lang="en-US" smtClean="0"/>
              <a:pPr/>
              <a:t>8</a:t>
            </a:fld>
            <a:endParaRPr lang="en-US"/>
          </a:p>
        </p:txBody>
      </p:sp>
      <p:sp>
        <p:nvSpPr>
          <p:cNvPr id="6" name="Slide Image Placeholder 5"/>
          <p:cNvSpPr>
            <a:spLocks noGrp="1" noRot="1" noChangeAspect="1"/>
          </p:cNvSpPr>
          <p:nvPr>
            <p:ph type="sldImg"/>
          </p:nvPr>
        </p:nvSpPr>
        <p:spPr>
          <a:xfrm>
            <a:off x="1417638" y="617538"/>
            <a:ext cx="3875087" cy="217963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903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sldNum" sz="quarter" idx="10"/>
          </p:nvPr>
        </p:nvSpPr>
        <p:spPr/>
        <p:txBody>
          <a:bodyPr/>
          <a:lstStyle/>
          <a:p>
            <a:fld id="{61807874-5299-41B2-A37A-6AA3547857F4}" type="slidenum">
              <a:rPr lang="en-US" smtClean="0"/>
              <a:pPr/>
              <a:t>9</a:t>
            </a:fld>
            <a:endParaRPr lang="en-US"/>
          </a:p>
        </p:txBody>
      </p:sp>
      <p:sp>
        <p:nvSpPr>
          <p:cNvPr id="6" name="Slide Image Placeholder 5"/>
          <p:cNvSpPr>
            <a:spLocks noGrp="1" noRot="1" noChangeAspect="1"/>
          </p:cNvSpPr>
          <p:nvPr>
            <p:ph type="sldImg"/>
          </p:nvPr>
        </p:nvSpPr>
        <p:spPr>
          <a:xfrm>
            <a:off x="1417638" y="617538"/>
            <a:ext cx="3875087" cy="217963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17657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sldNum" sz="quarter" idx="10"/>
          </p:nvPr>
        </p:nvSpPr>
        <p:spPr/>
        <p:txBody>
          <a:bodyPr/>
          <a:lstStyle/>
          <a:p>
            <a:fld id="{61807874-5299-41B2-A37A-6AA3547857F4}" type="slidenum">
              <a:rPr lang="en-US" smtClean="0"/>
              <a:pPr/>
              <a:t>10</a:t>
            </a:fld>
            <a:endParaRPr lang="en-US"/>
          </a:p>
        </p:txBody>
      </p:sp>
      <p:sp>
        <p:nvSpPr>
          <p:cNvPr id="6" name="Slide Image Placeholder 5"/>
          <p:cNvSpPr>
            <a:spLocks noGrp="1" noRot="1" noChangeAspect="1"/>
          </p:cNvSpPr>
          <p:nvPr>
            <p:ph type="sldImg"/>
          </p:nvPr>
        </p:nvSpPr>
        <p:spPr>
          <a:xfrm>
            <a:off x="1417638" y="617538"/>
            <a:ext cx="3875087" cy="217963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64535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0-Agenda.pptx"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pngimg.com/download/22937"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fedifrago1.wordpress.com/2016/09/02/immagina-puoi/"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9A5DC1-7851-4F13-8772-E1FCDF999885}"/>
              </a:ext>
            </a:extLst>
          </p:cNvPr>
          <p:cNvSpPr/>
          <p:nvPr userDrawn="1"/>
        </p:nvSpPr>
        <p:spPr>
          <a:xfrm>
            <a:off x="0" y="0"/>
            <a:ext cx="5686425"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773F33-7350-45FB-8534-C0B65291D0B2}"/>
              </a:ext>
            </a:extLst>
          </p:cNvPr>
          <p:cNvSpPr/>
          <p:nvPr userDrawn="1"/>
        </p:nvSpPr>
        <p:spPr>
          <a:xfrm>
            <a:off x="5676900" y="0"/>
            <a:ext cx="6493739"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5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E9F-4116-4685-891D-0527B92AF2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DD7E8-38CB-45AF-9FE7-3DDE25646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AB1E4-F5B6-4CB9-8817-AEEB64C5314D}"/>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5" name="Footer Placeholder 4">
            <a:extLst>
              <a:ext uri="{FF2B5EF4-FFF2-40B4-BE49-F238E27FC236}">
                <a16:creationId xmlns:a16="http://schemas.microsoft.com/office/drawing/2014/main" id="{4D14A11A-CDCB-466E-B69C-7BC3965B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6F017-2720-4D06-B446-3B557671CCB2}"/>
              </a:ext>
            </a:extLst>
          </p:cNvPr>
          <p:cNvSpPr>
            <a:spLocks noGrp="1"/>
          </p:cNvSpPr>
          <p:nvPr>
            <p:ph type="sldNum" sz="quarter" idx="12"/>
          </p:nvPr>
        </p:nvSpPr>
        <p:spPr/>
        <p:txBody>
          <a:bodyPr/>
          <a:lstStyle/>
          <a:p>
            <a:fld id="{86CD25FA-45C4-42D9-8130-DE001E26FAF2}" type="slidenum">
              <a:rPr lang="en-US" smtClean="0"/>
              <a:t>‹#›</a:t>
            </a:fld>
            <a:endParaRPr lang="en-US"/>
          </a:p>
        </p:txBody>
      </p:sp>
    </p:spTree>
    <p:extLst>
      <p:ext uri="{BB962C8B-B14F-4D97-AF65-F5344CB8AC3E}">
        <p14:creationId xmlns:p14="http://schemas.microsoft.com/office/powerpoint/2010/main" val="74694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A8AEC-52A2-48FE-A9F2-FCD97D6E1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90212-8700-43B4-A007-AAE0EF45E2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3C154-CC6A-46D4-8CA2-4904B981D8A3}"/>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5" name="Footer Placeholder 4">
            <a:extLst>
              <a:ext uri="{FF2B5EF4-FFF2-40B4-BE49-F238E27FC236}">
                <a16:creationId xmlns:a16="http://schemas.microsoft.com/office/drawing/2014/main" id="{AB3E3176-1986-4C10-AD6E-4A03655C5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2BEAC-134C-4E1D-A72B-25E25309A9B4}"/>
              </a:ext>
            </a:extLst>
          </p:cNvPr>
          <p:cNvSpPr>
            <a:spLocks noGrp="1"/>
          </p:cNvSpPr>
          <p:nvPr>
            <p:ph type="sldNum" sz="quarter" idx="12"/>
          </p:nvPr>
        </p:nvSpPr>
        <p:spPr/>
        <p:txBody>
          <a:bodyPr/>
          <a:lstStyle/>
          <a:p>
            <a:fld id="{86CD25FA-45C4-42D9-8130-DE001E26FAF2}" type="slidenum">
              <a:rPr lang="en-US" smtClean="0"/>
              <a:t>‹#›</a:t>
            </a:fld>
            <a:endParaRPr lang="en-US"/>
          </a:p>
        </p:txBody>
      </p:sp>
    </p:spTree>
    <p:extLst>
      <p:ext uri="{BB962C8B-B14F-4D97-AF65-F5344CB8AC3E}">
        <p14:creationId xmlns:p14="http://schemas.microsoft.com/office/powerpoint/2010/main" val="337659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2"/>
            <a:ext cx="5384800" cy="6858001"/>
          </a:xfrm>
          <a:solidFill>
            <a:schemeClr val="accent1">
              <a:lumMod val="60000"/>
              <a:lumOff val="40000"/>
            </a:schemeClr>
          </a:solidFill>
        </p:spPr>
        <p:txBody>
          <a:bodyPr lIns="457200" tIns="365760" rIns="45720" bIns="45720" anchor="t"/>
          <a:lstStyle>
            <a:lvl1pPr marL="0" indent="0">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dirty="0"/>
          </a:p>
          <a:p>
            <a:endParaRPr lang="en-US" dirty="0"/>
          </a:p>
          <a:p>
            <a:r>
              <a:rPr lang="en-US" dirty="0"/>
              <a:t>Click icon to add picture</a:t>
            </a:r>
          </a:p>
        </p:txBody>
      </p:sp>
      <p:sp>
        <p:nvSpPr>
          <p:cNvPr id="5" name="Date Placeholder 4"/>
          <p:cNvSpPr>
            <a:spLocks noGrp="1"/>
          </p:cNvSpPr>
          <p:nvPr>
            <p:ph type="dt" sz="half" idx="10"/>
          </p:nvPr>
        </p:nvSpPr>
        <p:spPr/>
        <p:txBody>
          <a:bodyPr/>
          <a:lstStyle/>
          <a:p>
            <a:r>
              <a:rPr lang="en-US"/>
              <a:t>11/26/2012</a:t>
            </a:r>
          </a:p>
        </p:txBody>
      </p:sp>
      <p:sp>
        <p:nvSpPr>
          <p:cNvPr id="6" name="Footer Placeholder 5"/>
          <p:cNvSpPr>
            <a:spLocks noGrp="1"/>
          </p:cNvSpPr>
          <p:nvPr>
            <p:ph type="ftr" sz="quarter" idx="11"/>
          </p:nvPr>
        </p:nvSpPr>
        <p:spPr/>
        <p:txBody>
          <a:bodyPr/>
          <a:lstStyle/>
          <a:p>
            <a:r>
              <a:rPr lang="en-US"/>
              <a:t>New Testament Survey</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Text Placeholder 2">
            <a:extLst>
              <a:ext uri="{FF2B5EF4-FFF2-40B4-BE49-F238E27FC236}">
                <a16:creationId xmlns:a16="http://schemas.microsoft.com/office/drawing/2014/main" id="{3DC61C3C-2584-4516-BC1A-FE32F3900DC6}"/>
              </a:ext>
            </a:extLst>
          </p:cNvPr>
          <p:cNvSpPr>
            <a:spLocks noGrp="1"/>
          </p:cNvSpPr>
          <p:nvPr>
            <p:ph idx="13"/>
          </p:nvPr>
        </p:nvSpPr>
        <p:spPr>
          <a:xfrm>
            <a:off x="5638681" y="457200"/>
            <a:ext cx="5588000" cy="5765800"/>
          </a:xfrm>
          <a:prstGeom prst="rect">
            <a:avLst/>
          </a:prstGeom>
        </p:spPr>
        <p:txBody>
          <a:bodyPr vert="horz" lIns="121899" tIns="60949" rIns="121899" bIns="60949" rtlCol="0">
            <a:normAutofit/>
          </a:bodyPr>
          <a:lstStyle>
            <a:lvl1pPr marL="0" indent="0" algn="l">
              <a:buNone/>
              <a:defRPr sz="3732" b="1">
                <a:latin typeface="Century Gothic" panose="020B0502020202020204" pitchFamily="34" charset="0"/>
              </a:defRPr>
            </a:lvl1pPr>
            <a:lvl2pPr marL="284163" indent="-204788">
              <a:buClr>
                <a:schemeClr val="accent6">
                  <a:lumMod val="75000"/>
                </a:schemeClr>
              </a:buClr>
              <a:buFont typeface="Arial" panose="020B0604020202020204" pitchFamily="34" charset="0"/>
              <a:buChar char="•"/>
              <a:defRPr sz="2666">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62886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622755"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828801" y="362396"/>
            <a:ext cx="9144000" cy="1676400"/>
          </a:xfrm>
        </p:spPr>
        <p:txBody>
          <a:bodyPr>
            <a:noAutofit/>
          </a:bodyPr>
          <a:lstStyle>
            <a:lvl1pPr>
              <a:lnSpc>
                <a:spcPct val="80000"/>
              </a:lnSpc>
              <a:defRPr sz="6000">
                <a:latin typeface="Century Gothic" panose="020B0502020202020204" pitchFamily="34" charset="0"/>
              </a:defRPr>
            </a:lvl1pPr>
          </a:lstStyle>
          <a:p>
            <a:r>
              <a:rPr lang="en-US"/>
              <a:t>Click to edit Master title style</a:t>
            </a:r>
            <a:endParaRPr/>
          </a:p>
        </p:txBody>
      </p:sp>
      <p:sp>
        <p:nvSpPr>
          <p:cNvPr id="3" name="Subtitle 2"/>
          <p:cNvSpPr>
            <a:spLocks noGrp="1"/>
          </p:cNvSpPr>
          <p:nvPr>
            <p:ph type="subTitle" idx="1"/>
          </p:nvPr>
        </p:nvSpPr>
        <p:spPr>
          <a:xfrm>
            <a:off x="1828801" y="2117027"/>
            <a:ext cx="9144000"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2" name="Picture 11">
            <a:hlinkClick r:id="rId3" action="ppaction://hlinkpres?slideindex=1&amp;slidetitle="/>
            <a:extLst>
              <a:ext uri="{FF2B5EF4-FFF2-40B4-BE49-F238E27FC236}">
                <a16:creationId xmlns:a16="http://schemas.microsoft.com/office/drawing/2014/main" id="{696C6C4A-B429-4E65-B754-6756B2A2A5D5}"/>
              </a:ext>
            </a:extLst>
          </p:cNvPr>
          <p:cNvPicPr>
            <a:picLocks noChangeAspect="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35710" y="2895600"/>
            <a:ext cx="8720579" cy="3924260"/>
          </a:xfrm>
          <a:prstGeom prst="rect">
            <a:avLst/>
          </a:prstGeom>
          <a:solidFill>
            <a:schemeClr val="bg1"/>
          </a:solidFill>
          <a:ln>
            <a:noFill/>
          </a:ln>
          <a:effectLst/>
        </p:spPr>
      </p:pic>
    </p:spTree>
    <p:extLst>
      <p:ext uri="{BB962C8B-B14F-4D97-AF65-F5344CB8AC3E}">
        <p14:creationId xmlns:p14="http://schemas.microsoft.com/office/powerpoint/2010/main" val="1006746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27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75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15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82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04900" y="2292094"/>
            <a:ext cx="5734050" cy="2219691"/>
          </a:xfrm>
        </p:spPr>
        <p:txBody>
          <a:bodyPr anchor="ctr">
            <a:noAutofit/>
          </a:bodyPr>
          <a:lstStyle>
            <a:lvl1pPr algn="l">
              <a:defRPr sz="6000" cap="all" baseline="0">
                <a:solidFill>
                  <a:schemeClr val="tx2">
                    <a:lumMod val="95000"/>
                    <a:lumOff val="5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1104900" y="4511784"/>
            <a:ext cx="5734050" cy="955565"/>
          </a:xfrm>
        </p:spPr>
        <p:txBody>
          <a:bodyPr anchor="ctr">
            <a:normAutofit/>
          </a:bodyPr>
          <a:lstStyle>
            <a:lvl1pPr marL="0" indent="0" algn="l">
              <a:spcBef>
                <a:spcPts val="0"/>
              </a:spcBef>
              <a:buNone/>
              <a:defRPr sz="2800" i="0">
                <a:solidFill>
                  <a:schemeClr val="tx2">
                    <a:lumMod val="95000"/>
                    <a:lumOff val="5000"/>
                  </a:schemeClr>
                </a:solidFill>
                <a:latin typeface="Aharoni" panose="02010803020104030203" pitchFamily="2" charset="-79"/>
                <a:cs typeface="Aharoni" panose="020108030201040302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3419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ultiple Choice">
    <p:bg>
      <p:bgPr>
        <a:solidFill>
          <a:srgbClr val="0070C0"/>
        </a:solidFill>
        <a:effectLst/>
      </p:bgPr>
    </p:bg>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914400" y="496343"/>
            <a:ext cx="10261600" cy="1371600"/>
          </a:xfrm>
          <a:noFill/>
        </p:spPr>
        <p:txBody>
          <a:bodyPr vert="horz"/>
          <a:lstStyle>
            <a:lvl1pPr algn="l">
              <a:defRPr b="1" i="1" baseline="0">
                <a:solidFill>
                  <a:schemeClr val="bg1"/>
                </a:solidFill>
                <a:effectLst>
                  <a:outerShdw blurRad="38100" dist="38100" dir="2700000" algn="tl">
                    <a:srgbClr val="000000">
                      <a:alpha val="43137"/>
                    </a:srgbClr>
                  </a:outerShdw>
                </a:effectLst>
              </a:defRPr>
            </a:lvl1pPr>
            <a:extLst/>
          </a:lstStyle>
          <a:p>
            <a:r>
              <a:rPr lang="en-US" dirty="0"/>
              <a:t>Click to add question</a:t>
            </a:r>
          </a:p>
        </p:txBody>
      </p:sp>
      <p:sp>
        <p:nvSpPr>
          <p:cNvPr id="31" name="Rectangle 3"/>
          <p:cNvSpPr>
            <a:spLocks noGrp="1"/>
          </p:cNvSpPr>
          <p:nvPr>
            <p:ph type="dt" sz="half" idx="10"/>
          </p:nvPr>
        </p:nvSpPr>
        <p:spPr/>
        <p:txBody>
          <a:bodyPr vert="horz"/>
          <a:lstStyle>
            <a:lvl1pPr algn="r">
              <a:defRPr/>
            </a:lvl1pPr>
            <a:extLst/>
          </a:lstStyle>
          <a:p>
            <a:r>
              <a:rPr lang="en-US"/>
              <a:t>11/26/2012</a:t>
            </a:r>
          </a:p>
        </p:txBody>
      </p:sp>
      <p:sp>
        <p:nvSpPr>
          <p:cNvPr id="26" name="Rectangle 4"/>
          <p:cNvSpPr>
            <a:spLocks noGrp="1"/>
          </p:cNvSpPr>
          <p:nvPr>
            <p:ph type="ftr" sz="quarter" idx="11"/>
          </p:nvPr>
        </p:nvSpPr>
        <p:spPr/>
        <p:txBody>
          <a:bodyPr vert="horz"/>
          <a:lstStyle/>
          <a:p>
            <a:r>
              <a:rPr lang="en-US"/>
              <a:t>New Testament Survey</a:t>
            </a:r>
          </a:p>
        </p:txBody>
      </p:sp>
      <p:sp>
        <p:nvSpPr>
          <p:cNvPr id="9"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10" name="Rectangle 10"/>
          <p:cNvSpPr txBox="1"/>
          <p:nvPr userDrawn="1"/>
        </p:nvSpPr>
        <p:spPr>
          <a:xfrm>
            <a:off x="760848" y="1914526"/>
            <a:ext cx="914400" cy="800154"/>
          </a:xfrm>
          <a:prstGeom prst="rect">
            <a:avLst/>
          </a:prstGeom>
          <a:noFill/>
        </p:spPr>
        <p:txBody>
          <a:bodyPr wrap="square" tIns="121888" bIns="121888" rtlCol="0">
            <a:spAutoFit/>
          </a:bodyPr>
          <a:lstStyle/>
          <a:p>
            <a:pPr algn="ctr">
              <a:lnSpc>
                <a:spcPct val="100000"/>
              </a:lnSpc>
            </a:pPr>
            <a:r>
              <a:rPr lang="en-US" sz="3600" b="1" dirty="0">
                <a:ln>
                  <a:solidFill>
                    <a:schemeClr val="tx2"/>
                  </a:solidFill>
                </a:ln>
                <a:solidFill>
                  <a:srgbClr val="FFFF00"/>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524000" y="4862097"/>
            <a:ext cx="9448800" cy="457200"/>
          </a:xfrm>
          <a:noFill/>
        </p:spPr>
        <p:txBody>
          <a:bodyPr rtlCol="0" anchor="ctr"/>
          <a:lstStyle>
            <a:lvl1pPr marL="0" indent="0">
              <a:buFontTx/>
              <a:buNone/>
              <a:defRPr sz="3200" b="1" i="0" baseline="0">
                <a:solidFill>
                  <a:schemeClr val="bg1"/>
                </a:solidFill>
                <a:effectLst>
                  <a:outerShdw blurRad="38100" dist="38100" dir="2700000" algn="tl">
                    <a:srgbClr val="000000">
                      <a:alpha val="43137"/>
                    </a:srgbClr>
                  </a:outerShdw>
                </a:effectLst>
              </a:defRPr>
            </a:lvl1pPr>
            <a:extLst/>
          </a:lstStyle>
          <a:p>
            <a:pPr lvl="0"/>
            <a:r>
              <a:rPr lang="en-US" dirty="0"/>
              <a:t>Click to add an incorrect answer</a:t>
            </a:r>
          </a:p>
        </p:txBody>
      </p:sp>
      <p:sp>
        <p:nvSpPr>
          <p:cNvPr id="16" name="Rectangle 13"/>
          <p:cNvSpPr>
            <a:spLocks noGrp="1"/>
          </p:cNvSpPr>
          <p:nvPr>
            <p:ph type="body" sz="quarter" idx="18" hasCustomPrompt="1"/>
          </p:nvPr>
        </p:nvSpPr>
        <p:spPr>
          <a:xfrm>
            <a:off x="1524000" y="4176298"/>
            <a:ext cx="9448800" cy="457200"/>
          </a:xfrm>
          <a:noFill/>
        </p:spPr>
        <p:txBody>
          <a:bodyPr rtlCol="0" anchor="ctr"/>
          <a:lstStyle>
            <a:lvl1pPr marL="0" indent="0">
              <a:buFontTx/>
              <a:buNone/>
              <a:defRPr sz="3200" b="1" i="0" baseline="0">
                <a:solidFill>
                  <a:schemeClr val="bg1"/>
                </a:solidFill>
                <a:effectLst>
                  <a:outerShdw blurRad="38100" dist="38100" dir="2700000" algn="tl">
                    <a:srgbClr val="000000">
                      <a:alpha val="43137"/>
                    </a:srgbClr>
                  </a:outerShdw>
                </a:effectLst>
              </a:defRPr>
            </a:lvl1pPr>
            <a:extLst/>
          </a:lstStyle>
          <a:p>
            <a:pPr lvl="0"/>
            <a:r>
              <a:rPr lang="en-US" dirty="0"/>
              <a:t>Click to add an incorrect answer</a:t>
            </a:r>
          </a:p>
        </p:txBody>
      </p:sp>
      <p:sp>
        <p:nvSpPr>
          <p:cNvPr id="17" name="Rectangle 13"/>
          <p:cNvSpPr>
            <a:spLocks noGrp="1"/>
          </p:cNvSpPr>
          <p:nvPr>
            <p:ph type="body" sz="quarter" idx="19" hasCustomPrompt="1"/>
          </p:nvPr>
        </p:nvSpPr>
        <p:spPr>
          <a:xfrm>
            <a:off x="1524000" y="3452398"/>
            <a:ext cx="9448800" cy="457200"/>
          </a:xfrm>
          <a:noFill/>
        </p:spPr>
        <p:txBody>
          <a:bodyPr rtlCol="0" anchor="ctr"/>
          <a:lstStyle>
            <a:lvl1pPr marL="0" indent="0">
              <a:buFontTx/>
              <a:buNone/>
              <a:defRPr sz="3200" b="1" i="0" baseline="0">
                <a:solidFill>
                  <a:schemeClr val="bg1"/>
                </a:solidFill>
                <a:effectLst>
                  <a:outerShdw blurRad="38100" dist="38100" dir="2700000" algn="tl">
                    <a:srgbClr val="000000">
                      <a:alpha val="43137"/>
                    </a:srgbClr>
                  </a:outerShdw>
                </a:effectLst>
              </a:defRPr>
            </a:lvl1pPr>
            <a:extLst/>
          </a:lstStyle>
          <a:p>
            <a:pPr lvl="0"/>
            <a:r>
              <a:rPr lang="en-US" dirty="0"/>
              <a:t>Click to add an incorrect answer</a:t>
            </a:r>
          </a:p>
        </p:txBody>
      </p:sp>
      <p:sp>
        <p:nvSpPr>
          <p:cNvPr id="18" name="Rectangle 13"/>
          <p:cNvSpPr>
            <a:spLocks noGrp="1"/>
          </p:cNvSpPr>
          <p:nvPr>
            <p:ph type="body" sz="quarter" idx="20" hasCustomPrompt="1"/>
          </p:nvPr>
        </p:nvSpPr>
        <p:spPr>
          <a:xfrm>
            <a:off x="1524000" y="2769454"/>
            <a:ext cx="9448800" cy="457200"/>
          </a:xfrm>
          <a:noFill/>
        </p:spPr>
        <p:txBody>
          <a:bodyPr rtlCol="0" anchor="ctr"/>
          <a:lstStyle>
            <a:lvl1pPr marL="0" indent="0">
              <a:buFontTx/>
              <a:buNone/>
              <a:defRPr sz="3200" b="1" i="0" baseline="0">
                <a:solidFill>
                  <a:schemeClr val="bg1"/>
                </a:solidFill>
                <a:effectLst>
                  <a:outerShdw blurRad="38100" dist="38100" dir="2700000" algn="tl">
                    <a:srgbClr val="000000">
                      <a:alpha val="43137"/>
                    </a:srgbClr>
                  </a:outerShdw>
                </a:effectLst>
              </a:defRPr>
            </a:lvl1pPr>
            <a:extLst/>
          </a:lstStyle>
          <a:p>
            <a:pPr lvl="0"/>
            <a:r>
              <a:rPr lang="en-US" dirty="0"/>
              <a:t>Click to add an incorrect answer</a:t>
            </a:r>
          </a:p>
        </p:txBody>
      </p:sp>
      <p:sp>
        <p:nvSpPr>
          <p:cNvPr id="19" name="Rectangle 13"/>
          <p:cNvSpPr>
            <a:spLocks noGrp="1"/>
          </p:cNvSpPr>
          <p:nvPr>
            <p:ph type="body" sz="quarter" idx="21" hasCustomPrompt="1"/>
          </p:nvPr>
        </p:nvSpPr>
        <p:spPr>
          <a:xfrm>
            <a:off x="1524000" y="2118898"/>
            <a:ext cx="9448800" cy="457200"/>
          </a:xfrm>
          <a:noFill/>
        </p:spPr>
        <p:txBody>
          <a:bodyPr rtlCol="0" anchor="ctr"/>
          <a:lstStyle>
            <a:lvl1pPr marL="0" indent="0">
              <a:buFontTx/>
              <a:buNone/>
              <a:defRPr sz="3200" b="1" i="0" baseline="0">
                <a:solidFill>
                  <a:schemeClr val="bg1"/>
                </a:solidFill>
                <a:effectLst>
                  <a:outerShdw blurRad="38100" dist="38100" dir="2700000" algn="tl">
                    <a:srgbClr val="000000">
                      <a:alpha val="43137"/>
                    </a:srgbClr>
                  </a:outerShdw>
                </a:effectLst>
              </a:defRPr>
            </a:lvl1pPr>
            <a:extLst/>
          </a:lstStyle>
          <a:p>
            <a:pPr lvl="0"/>
            <a:r>
              <a:rPr lang="en-US" dirty="0"/>
              <a:t>Click to add a correct answer (then rearrange the </a:t>
            </a:r>
          </a:p>
        </p:txBody>
      </p:sp>
      <p:sp>
        <p:nvSpPr>
          <p:cNvPr id="13" name="TextBox 12"/>
          <p:cNvSpPr txBox="1"/>
          <p:nvPr userDrawn="1"/>
        </p:nvSpPr>
        <p:spPr>
          <a:xfrm>
            <a:off x="760848" y="2565082"/>
            <a:ext cx="914400" cy="800154"/>
          </a:xfrm>
          <a:prstGeom prst="rect">
            <a:avLst/>
          </a:prstGeom>
          <a:noFill/>
        </p:spPr>
        <p:txBody>
          <a:bodyPr wrap="square" tIns="121888" bIns="121888" rtlCol="0">
            <a:spAutoFit/>
          </a:bodyPr>
          <a:lstStyle/>
          <a:p>
            <a:pPr algn="ctr">
              <a:lnSpc>
                <a:spcPct val="100000"/>
              </a:lnSpc>
            </a:pPr>
            <a:r>
              <a:rPr lang="en-US" sz="3600" b="1" dirty="0">
                <a:ln>
                  <a:solidFill>
                    <a:schemeClr val="tx2"/>
                  </a:solidFill>
                </a:ln>
                <a:solidFill>
                  <a:srgbClr val="FFFF00"/>
                </a:solidFill>
                <a:effectLst>
                  <a:outerShdw blurRad="50800" dist="50800" dir="2700000" algn="tl" rotWithShape="0">
                    <a:srgbClr val="000000">
                      <a:alpha val="43137"/>
                    </a:srgbClr>
                  </a:outerShdw>
                </a:effectLst>
              </a:rPr>
              <a:t>B.</a:t>
            </a:r>
          </a:p>
        </p:txBody>
      </p:sp>
      <p:sp>
        <p:nvSpPr>
          <p:cNvPr id="14" name="TextBox 13"/>
          <p:cNvSpPr txBox="1"/>
          <p:nvPr userDrawn="1"/>
        </p:nvSpPr>
        <p:spPr>
          <a:xfrm>
            <a:off x="760848" y="3286126"/>
            <a:ext cx="914400" cy="800154"/>
          </a:xfrm>
          <a:prstGeom prst="rect">
            <a:avLst/>
          </a:prstGeom>
          <a:noFill/>
        </p:spPr>
        <p:txBody>
          <a:bodyPr wrap="square" tIns="121888" bIns="121888" rtlCol="0">
            <a:spAutoFit/>
          </a:bodyPr>
          <a:lstStyle/>
          <a:p>
            <a:pPr algn="ctr">
              <a:lnSpc>
                <a:spcPct val="100000"/>
              </a:lnSpc>
            </a:pPr>
            <a:r>
              <a:rPr lang="en-US" sz="3600" b="1" dirty="0">
                <a:ln>
                  <a:solidFill>
                    <a:schemeClr val="tx2"/>
                  </a:solidFill>
                </a:ln>
                <a:solidFill>
                  <a:srgbClr val="FFFF00"/>
                </a:solidFill>
                <a:effectLst>
                  <a:outerShdw blurRad="50800" dist="50800" dir="2700000" algn="tl" rotWithShape="0">
                    <a:srgbClr val="000000">
                      <a:alpha val="43137"/>
                    </a:srgbClr>
                  </a:outerShdw>
                </a:effectLst>
              </a:rPr>
              <a:t>C.</a:t>
            </a:r>
          </a:p>
        </p:txBody>
      </p:sp>
      <p:sp>
        <p:nvSpPr>
          <p:cNvPr id="20" name="TextBox 19"/>
          <p:cNvSpPr txBox="1"/>
          <p:nvPr userDrawn="1"/>
        </p:nvSpPr>
        <p:spPr>
          <a:xfrm>
            <a:off x="760848" y="3971926"/>
            <a:ext cx="914400" cy="800154"/>
          </a:xfrm>
          <a:prstGeom prst="rect">
            <a:avLst/>
          </a:prstGeom>
          <a:noFill/>
        </p:spPr>
        <p:txBody>
          <a:bodyPr wrap="square" tIns="121888" bIns="121888" rtlCol="0">
            <a:spAutoFit/>
          </a:bodyPr>
          <a:lstStyle/>
          <a:p>
            <a:pPr algn="ctr">
              <a:lnSpc>
                <a:spcPct val="100000"/>
              </a:lnSpc>
            </a:pPr>
            <a:r>
              <a:rPr lang="en-US" sz="3600" b="1" dirty="0">
                <a:ln>
                  <a:solidFill>
                    <a:schemeClr val="tx2"/>
                  </a:solidFill>
                </a:ln>
                <a:solidFill>
                  <a:srgbClr val="FFFF00"/>
                </a:solidFill>
                <a:effectLst>
                  <a:outerShdw blurRad="50800" dist="50800" dir="2700000" algn="tl" rotWithShape="0">
                    <a:srgbClr val="000000">
                      <a:alpha val="43137"/>
                    </a:srgbClr>
                  </a:outerShdw>
                </a:effectLst>
              </a:rPr>
              <a:t>D.</a:t>
            </a:r>
          </a:p>
        </p:txBody>
      </p:sp>
      <p:sp>
        <p:nvSpPr>
          <p:cNvPr id="21" name="TextBox 20"/>
          <p:cNvSpPr txBox="1"/>
          <p:nvPr userDrawn="1"/>
        </p:nvSpPr>
        <p:spPr>
          <a:xfrm>
            <a:off x="760848" y="4657725"/>
            <a:ext cx="914400" cy="800154"/>
          </a:xfrm>
          <a:prstGeom prst="rect">
            <a:avLst/>
          </a:prstGeom>
          <a:noFill/>
        </p:spPr>
        <p:txBody>
          <a:bodyPr wrap="square" tIns="121888" bIns="121888" rtlCol="0">
            <a:spAutoFit/>
          </a:bodyPr>
          <a:lstStyle/>
          <a:p>
            <a:pPr algn="ctr">
              <a:lnSpc>
                <a:spcPct val="100000"/>
              </a:lnSpc>
            </a:pPr>
            <a:r>
              <a:rPr lang="en-US" sz="3600" b="1" dirty="0">
                <a:ln>
                  <a:solidFill>
                    <a:schemeClr val="tx2"/>
                  </a:solidFill>
                </a:ln>
                <a:solidFill>
                  <a:srgbClr val="FFFF00"/>
                </a:solidFill>
                <a:effectLst>
                  <a:outerShdw blurRad="50800" dist="50800" dir="2700000" algn="tl" rotWithShape="0">
                    <a:srgbClr val="000000">
                      <a:alpha val="43137"/>
                    </a:srgbClr>
                  </a:outerShdw>
                </a:effectLst>
              </a:rPr>
              <a:t>E.</a:t>
            </a:r>
          </a:p>
        </p:txBody>
      </p:sp>
    </p:spTree>
    <p:extLst>
      <p:ext uri="{BB962C8B-B14F-4D97-AF65-F5344CB8AC3E}">
        <p14:creationId xmlns:p14="http://schemas.microsoft.com/office/powerpoint/2010/main" val="27723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9B88A-7515-4704-BE52-6EE265C01AA9}"/>
              </a:ext>
            </a:extLst>
          </p:cNvPr>
          <p:cNvSpPr/>
          <p:nvPr userDrawn="1"/>
        </p:nvSpPr>
        <p:spPr>
          <a:xfrm>
            <a:off x="-1" y="0"/>
            <a:ext cx="4033615"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C2CB75-1470-423F-BCF3-005ABD8011AC}"/>
              </a:ext>
            </a:extLst>
          </p:cNvPr>
          <p:cNvSpPr/>
          <p:nvPr userDrawn="1"/>
        </p:nvSpPr>
        <p:spPr>
          <a:xfrm>
            <a:off x="4079192" y="0"/>
            <a:ext cx="4033615"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1C7A75-6CF1-45B7-BBB8-C8A8B58E780C}"/>
              </a:ext>
            </a:extLst>
          </p:cNvPr>
          <p:cNvSpPr/>
          <p:nvPr userDrawn="1"/>
        </p:nvSpPr>
        <p:spPr>
          <a:xfrm>
            <a:off x="8158385" y="0"/>
            <a:ext cx="4033615"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4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Section Header">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a:solidFill>
            <a:schemeClr val="bg1"/>
          </a:solidFill>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07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3/17/2021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pic>
        <p:nvPicPr>
          <p:cNvPr id="6" name="Picture 5">
            <a:extLst>
              <a:ext uri="{FF2B5EF4-FFF2-40B4-BE49-F238E27FC236}">
                <a16:creationId xmlns:a16="http://schemas.microsoft.com/office/drawing/2014/main" id="{1CF743B0-358F-4D6D-A85A-42EEA50A818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531951" y="1981201"/>
            <a:ext cx="1267155" cy="1266825"/>
          </a:xfrm>
          <a:prstGeom prst="rect">
            <a:avLst/>
          </a:prstGeom>
        </p:spPr>
      </p:pic>
      <p:sp>
        <p:nvSpPr>
          <p:cNvPr id="7" name="Title 1">
            <a:extLst>
              <a:ext uri="{FF2B5EF4-FFF2-40B4-BE49-F238E27FC236}">
                <a16:creationId xmlns:a16="http://schemas.microsoft.com/office/drawing/2014/main" id="{FFCEA62C-3407-4990-BB07-FF405F2C3D0A}"/>
              </a:ext>
            </a:extLst>
          </p:cNvPr>
          <p:cNvSpPr>
            <a:spLocks noGrp="1"/>
          </p:cNvSpPr>
          <p:nvPr>
            <p:ph type="title" hasCustomPrompt="1"/>
          </p:nvPr>
        </p:nvSpPr>
        <p:spPr>
          <a:xfrm>
            <a:off x="1217929" y="228600"/>
            <a:ext cx="9753600" cy="1295400"/>
          </a:xfrm>
        </p:spPr>
        <p:txBody>
          <a:bodyPr>
            <a:normAutofit/>
          </a:bodyPr>
          <a:lstStyle>
            <a:lvl1pPr>
              <a:defRPr sz="5400" b="1">
                <a:solidFill>
                  <a:schemeClr val="bg1"/>
                </a:solidFill>
                <a:latin typeface="Century Gothic" panose="020B0502020202020204" pitchFamily="34" charset="0"/>
              </a:defRPr>
            </a:lvl1pPr>
          </a:lstStyle>
          <a:p>
            <a:r>
              <a:rPr lang="en-US" dirty="0"/>
              <a:t>o edit Master title style</a:t>
            </a:r>
            <a:endParaRPr dirty="0"/>
          </a:p>
        </p:txBody>
      </p:sp>
    </p:spTree>
    <p:extLst>
      <p:ext uri="{BB962C8B-B14F-4D97-AF65-F5344CB8AC3E}">
        <p14:creationId xmlns:p14="http://schemas.microsoft.com/office/powerpoint/2010/main" val="5050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13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83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8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050" y="2209801"/>
            <a:ext cx="10212190" cy="2105367"/>
          </a:xfrm>
        </p:spPr>
        <p:txBody>
          <a:bodyPr anchor="ctr">
            <a:noAutofit/>
          </a:bodyPr>
          <a:lstStyle>
            <a:lvl1pPr algn="ctr">
              <a:defRPr sz="7200" b="0" cap="all" baseline="0">
                <a:latin typeface="Cambria" panose="02040503050406030204" pitchFamily="18" charset="0"/>
                <a:ea typeface="Cambria" panose="02040503050406030204" pitchFamily="18" charset="0"/>
              </a:defRPr>
            </a:lvl1pPr>
          </a:lstStyle>
          <a:p>
            <a:r>
              <a:rPr lang="en-US" dirty="0"/>
              <a:t>Click to edit Master 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cxnSp>
        <p:nvCxnSpPr>
          <p:cNvPr id="12" name="Straight Connector 11">
            <a:extLst>
              <a:ext uri="{FF2B5EF4-FFF2-40B4-BE49-F238E27FC236}">
                <a16:creationId xmlns:a16="http://schemas.microsoft.com/office/drawing/2014/main" id="{7B0F9C48-E281-4A72-B40F-5D1FD7996AB7}"/>
              </a:ext>
            </a:extLst>
          </p:cNvPr>
          <p:cNvCxnSpPr/>
          <p:nvPr userDrawn="1"/>
        </p:nvCxnSpPr>
        <p:spPr>
          <a:xfrm>
            <a:off x="836830" y="13716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9EF98-AFD8-4F09-8E64-F684108532A7}"/>
              </a:ext>
            </a:extLst>
          </p:cNvPr>
          <p:cNvCxnSpPr/>
          <p:nvPr userDrawn="1"/>
        </p:nvCxnSpPr>
        <p:spPr>
          <a:xfrm>
            <a:off x="913050" y="5029200"/>
            <a:ext cx="10213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589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effectLst/>
      </p:bgPr>
    </p:bg>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AA325B01-F938-4153-B3DE-E63843231655}"/>
              </a:ext>
            </a:extLst>
          </p:cNvPr>
          <p:cNvSpPr/>
          <p:nvPr userDrawn="1"/>
        </p:nvSpPr>
        <p:spPr>
          <a:xfrm>
            <a:off x="1" y="0"/>
            <a:ext cx="5391150" cy="685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05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8A7114C1-2CDF-4AE2-8C37-F4E47FE30FDF}"/>
              </a:ext>
            </a:extLst>
          </p:cNvPr>
          <p:cNvSpPr/>
          <p:nvPr userDrawn="1"/>
        </p:nvSpPr>
        <p:spPr>
          <a:xfrm>
            <a:off x="-28575" y="0"/>
            <a:ext cx="12192000" cy="6858000"/>
          </a:xfrm>
          <a:prstGeom prst="r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477E7E9-4DE5-4A7A-AAA8-9C89F32F5E2C}"/>
              </a:ext>
            </a:extLst>
          </p:cNvPr>
          <p:cNvSpPr/>
          <p:nvPr userDrawn="1"/>
        </p:nvSpPr>
        <p:spPr>
          <a:xfrm rot="16200000" flipH="1">
            <a:off x="2638425" y="-2667000"/>
            <a:ext cx="6858000" cy="12192000"/>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32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chemeClr val="accent6">
                <a:lumMod val="0"/>
                <a:lumOff val="100000"/>
              </a:schemeClr>
            </a:gs>
            <a:gs pos="35000">
              <a:schemeClr val="accent6">
                <a:lumMod val="0"/>
                <a:lumOff val="100000"/>
              </a:schemeClr>
            </a:gs>
            <a:gs pos="100000">
              <a:schemeClr val="accent6">
                <a:lumMod val="100000"/>
              </a:schemeClr>
            </a:gs>
          </a:gsLst>
          <a:lin ang="27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6BFCDF-94F9-40CF-87E0-D052E4E0535E}"/>
              </a:ext>
            </a:extLst>
          </p:cNvPr>
          <p:cNvSpPr/>
          <p:nvPr userDrawn="1"/>
        </p:nvSpPr>
        <p:spPr>
          <a:xfrm>
            <a:off x="0" y="0"/>
            <a:ext cx="567690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DCCB1DE-9325-4ECB-BBC9-1AF1FBBD1102}"/>
              </a:ext>
            </a:extLst>
          </p:cNvPr>
          <p:cNvSpPr/>
          <p:nvPr userDrawn="1"/>
        </p:nvSpPr>
        <p:spPr>
          <a:xfrm>
            <a:off x="6334125" y="352425"/>
            <a:ext cx="4467225" cy="177165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5D3021-A606-46F5-8006-6B3D0E1F3F3A}"/>
              </a:ext>
            </a:extLst>
          </p:cNvPr>
          <p:cNvSpPr/>
          <p:nvPr userDrawn="1"/>
        </p:nvSpPr>
        <p:spPr>
          <a:xfrm>
            <a:off x="6334125" y="2390775"/>
            <a:ext cx="4467225" cy="177165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429828D-DFB5-4E3C-A4AB-8B3E31057F90}"/>
              </a:ext>
            </a:extLst>
          </p:cNvPr>
          <p:cNvSpPr/>
          <p:nvPr userDrawn="1"/>
        </p:nvSpPr>
        <p:spPr>
          <a:xfrm>
            <a:off x="6334125" y="4429125"/>
            <a:ext cx="4467225" cy="177165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4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9149-09BE-4425-AB4F-2FA84BFAD4F1}"/>
              </a:ext>
            </a:extLst>
          </p:cNvPr>
          <p:cNvSpPr>
            <a:spLocks noGrp="1"/>
          </p:cNvSpPr>
          <p:nvPr>
            <p:ph type="title"/>
          </p:nvPr>
        </p:nvSpPr>
        <p:spPr>
          <a:noFill/>
        </p:spPr>
        <p:txBody>
          <a:bodyPr/>
          <a:lstStyle>
            <a:lvl1pPr>
              <a:defRPr sz="6000" b="1">
                <a:solidFill>
                  <a:schemeClr val="bg1"/>
                </a:solidFill>
                <a:effectLst>
                  <a:outerShdw blurRad="38100" dist="38100" dir="2700000" algn="tl">
                    <a:srgbClr val="000000">
                      <a:alpha val="43137"/>
                    </a:srgbClr>
                  </a:outerShdw>
                </a:effectLst>
                <a:latin typeface="Tw Cen MT" panose="020B06020201040206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F46ED76-C866-4521-878F-2C038F859A95}"/>
              </a:ext>
            </a:extLst>
          </p:cNvPr>
          <p:cNvSpPr>
            <a:spLocks noGrp="1"/>
          </p:cNvSpPr>
          <p:nvPr>
            <p:ph idx="1"/>
          </p:nvPr>
        </p:nvSpPr>
        <p:spPr>
          <a:noFill/>
        </p:spPr>
        <p:txBody>
          <a:bodyPr>
            <a:normAutofit/>
          </a:bodyPr>
          <a:lstStyle>
            <a:lvl1pPr marL="517525" indent="-517525">
              <a:buClr>
                <a:srgbClr val="FFFF00"/>
              </a:buClr>
              <a:buSzPct val="80000"/>
              <a:buFont typeface="Wingdings" panose="05000000000000000000" pitchFamily="2" charset="2"/>
              <a:buChar char="|"/>
              <a:defRPr sz="4000" b="0">
                <a:solidFill>
                  <a:schemeClr val="bg1"/>
                </a:solidFill>
                <a:effectLst>
                  <a:outerShdw blurRad="38100" dist="38100" dir="2700000" algn="tl">
                    <a:srgbClr val="000000">
                      <a:alpha val="43137"/>
                    </a:srgbClr>
                  </a:outerShdw>
                </a:effectLst>
                <a:latin typeface="Tw Cen MT" panose="020B0602020104020603" pitchFamily="34" charset="0"/>
              </a:defRPr>
            </a:lvl1pPr>
            <a:lvl2pPr>
              <a:defRPr sz="3600" b="0">
                <a:solidFill>
                  <a:schemeClr val="bg1"/>
                </a:solidFill>
                <a:effectLst>
                  <a:outerShdw blurRad="38100" dist="38100" dir="2700000" algn="tl">
                    <a:srgbClr val="000000">
                      <a:alpha val="43137"/>
                    </a:srgbClr>
                  </a:outerShdw>
                </a:effectLst>
                <a:latin typeface="Tw Cen MT" panose="020B0602020104020603" pitchFamily="34" charset="0"/>
              </a:defRPr>
            </a:lvl2pPr>
            <a:lvl3pPr>
              <a:defRPr sz="3200" b="0">
                <a:solidFill>
                  <a:schemeClr val="bg1"/>
                </a:solidFill>
                <a:effectLst>
                  <a:outerShdw blurRad="38100" dist="38100" dir="2700000" algn="tl">
                    <a:srgbClr val="000000">
                      <a:alpha val="43137"/>
                    </a:srgbClr>
                  </a:outerShdw>
                </a:effectLst>
                <a:latin typeface="Tw Cen MT" panose="020B0602020104020603" pitchFamily="34" charset="0"/>
              </a:defRPr>
            </a:lvl3pPr>
            <a:lvl4pPr>
              <a:defRPr sz="2800" b="0">
                <a:solidFill>
                  <a:schemeClr val="bg1"/>
                </a:solidFill>
                <a:effectLst>
                  <a:outerShdw blurRad="38100" dist="38100" dir="2700000" algn="tl">
                    <a:srgbClr val="000000">
                      <a:alpha val="43137"/>
                    </a:srgbClr>
                  </a:outerShdw>
                </a:effectLst>
                <a:latin typeface="Tw Cen MT" panose="020B0602020104020603" pitchFamily="34" charset="0"/>
              </a:defRPr>
            </a:lvl4pPr>
            <a:lvl5pPr>
              <a:defRPr sz="2800" b="0">
                <a:solidFill>
                  <a:schemeClr val="bg1"/>
                </a:solidFill>
                <a:effectLst>
                  <a:outerShdw blurRad="38100" dist="38100" dir="2700000" algn="tl">
                    <a:srgbClr val="000000">
                      <a:alpha val="43137"/>
                    </a:srgbClr>
                  </a:outerShdw>
                </a:effectLst>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8FDAB0-864E-4897-897A-47003A1DF416}"/>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5" name="Footer Placeholder 4">
            <a:extLst>
              <a:ext uri="{FF2B5EF4-FFF2-40B4-BE49-F238E27FC236}">
                <a16:creationId xmlns:a16="http://schemas.microsoft.com/office/drawing/2014/main" id="{7DD6A53C-405D-4ACB-AD25-207C13D16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269FE-150C-4011-83C4-0CCAC78F67EA}"/>
              </a:ext>
            </a:extLst>
          </p:cNvPr>
          <p:cNvSpPr>
            <a:spLocks noGrp="1"/>
          </p:cNvSpPr>
          <p:nvPr>
            <p:ph type="sldNum" sz="quarter" idx="12"/>
          </p:nvPr>
        </p:nvSpPr>
        <p:spPr/>
        <p:txBody>
          <a:bodyPr/>
          <a:lstStyle/>
          <a:p>
            <a:fld id="{86CD25FA-45C4-42D9-8130-DE001E26FAF2}" type="slidenum">
              <a:rPr lang="en-US" smtClean="0"/>
              <a:t>‹#›</a:t>
            </a:fld>
            <a:endParaRPr lang="en-US"/>
          </a:p>
        </p:txBody>
      </p:sp>
    </p:spTree>
    <p:extLst>
      <p:ext uri="{BB962C8B-B14F-4D97-AF65-F5344CB8AC3E}">
        <p14:creationId xmlns:p14="http://schemas.microsoft.com/office/powerpoint/2010/main" val="384904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823C-F69B-48A9-8DED-89EE2B9CB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C7A4F-3ABE-4FC3-A584-A484B05E7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B783A-122E-4BEB-935E-D9C683A96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DED06-EF94-4CA9-A494-F0E503EBAEA5}"/>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6" name="Footer Placeholder 5">
            <a:extLst>
              <a:ext uri="{FF2B5EF4-FFF2-40B4-BE49-F238E27FC236}">
                <a16:creationId xmlns:a16="http://schemas.microsoft.com/office/drawing/2014/main" id="{A2D2D241-AB0C-4E85-8431-C97F746C0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9EF0D-E14F-47E3-9173-359735C4BA75}"/>
              </a:ext>
            </a:extLst>
          </p:cNvPr>
          <p:cNvSpPr>
            <a:spLocks noGrp="1"/>
          </p:cNvSpPr>
          <p:nvPr>
            <p:ph type="sldNum" sz="quarter" idx="12"/>
          </p:nvPr>
        </p:nvSpPr>
        <p:spPr/>
        <p:txBody>
          <a:bodyPr/>
          <a:lstStyle/>
          <a:p>
            <a:fld id="{86CD25FA-45C4-42D9-8130-DE001E26FAF2}" type="slidenum">
              <a:rPr lang="en-US" smtClean="0"/>
              <a:t>‹#›</a:t>
            </a:fld>
            <a:endParaRPr lang="en-US"/>
          </a:p>
        </p:txBody>
      </p:sp>
    </p:spTree>
    <p:extLst>
      <p:ext uri="{BB962C8B-B14F-4D97-AF65-F5344CB8AC3E}">
        <p14:creationId xmlns:p14="http://schemas.microsoft.com/office/powerpoint/2010/main" val="409636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shadeToTitle="1">
        <a:solidFill>
          <a:srgbClr val="85F788"/>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FB8925-56DB-4B86-9E5D-3D229C8CAE57}"/>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4" name="Footer Placeholder 3">
            <a:extLst>
              <a:ext uri="{FF2B5EF4-FFF2-40B4-BE49-F238E27FC236}">
                <a16:creationId xmlns:a16="http://schemas.microsoft.com/office/drawing/2014/main" id="{DC2F3819-6EFB-4225-80D2-DA699187C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9B9B08-20CB-49C0-8AE1-75C442C704B4}"/>
              </a:ext>
            </a:extLst>
          </p:cNvPr>
          <p:cNvSpPr>
            <a:spLocks noGrp="1"/>
          </p:cNvSpPr>
          <p:nvPr>
            <p:ph type="sldNum" sz="quarter" idx="12"/>
          </p:nvPr>
        </p:nvSpPr>
        <p:spPr/>
        <p:txBody>
          <a:bodyPr/>
          <a:lstStyle/>
          <a:p>
            <a:fld id="{86CD25FA-45C4-42D9-8130-DE001E26FAF2}" type="slidenum">
              <a:rPr lang="en-US" smtClean="0"/>
              <a:t>‹#›</a:t>
            </a:fld>
            <a:endParaRPr lang="en-US"/>
          </a:p>
        </p:txBody>
      </p:sp>
    </p:spTree>
    <p:extLst>
      <p:ext uri="{BB962C8B-B14F-4D97-AF65-F5344CB8AC3E}">
        <p14:creationId xmlns:p14="http://schemas.microsoft.com/office/powerpoint/2010/main" val="226211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CBA51-7375-4FAC-901F-805AA16B172A}"/>
              </a:ext>
            </a:extLst>
          </p:cNvPr>
          <p:cNvSpPr>
            <a:spLocks noGrp="1"/>
          </p:cNvSpPr>
          <p:nvPr>
            <p:ph type="dt" sz="half" idx="10"/>
          </p:nvPr>
        </p:nvSpPr>
        <p:spPr/>
        <p:txBody>
          <a:bodyPr/>
          <a:lstStyle/>
          <a:p>
            <a:fld id="{BD15062D-8244-47BD-BCB7-6CECF5FD4F6B}" type="datetimeFigureOut">
              <a:rPr lang="en-US" smtClean="0"/>
              <a:t>3/17/2021</a:t>
            </a:fld>
            <a:endParaRPr lang="en-US"/>
          </a:p>
        </p:txBody>
      </p:sp>
      <p:sp>
        <p:nvSpPr>
          <p:cNvPr id="3" name="Footer Placeholder 2">
            <a:extLst>
              <a:ext uri="{FF2B5EF4-FFF2-40B4-BE49-F238E27FC236}">
                <a16:creationId xmlns:a16="http://schemas.microsoft.com/office/drawing/2014/main" id="{6894802C-F52B-4452-A513-DD9E8FF24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36C25-9A69-4942-ABB2-A6B28B1BD2B6}"/>
              </a:ext>
            </a:extLst>
          </p:cNvPr>
          <p:cNvSpPr>
            <a:spLocks noGrp="1"/>
          </p:cNvSpPr>
          <p:nvPr>
            <p:ph type="sldNum" sz="quarter" idx="12"/>
          </p:nvPr>
        </p:nvSpPr>
        <p:spPr/>
        <p:txBody>
          <a:bodyPr/>
          <a:lstStyle/>
          <a:p>
            <a:fld id="{86CD25FA-45C4-42D9-8130-DE001E26FAF2}" type="slidenum">
              <a:rPr lang="en-US" smtClean="0"/>
              <a:t>‹#›</a:t>
            </a:fld>
            <a:endParaRPr lang="en-US"/>
          </a:p>
        </p:txBody>
      </p:sp>
      <p:sp>
        <p:nvSpPr>
          <p:cNvPr id="5" name="Rectangle 4">
            <a:extLst>
              <a:ext uri="{FF2B5EF4-FFF2-40B4-BE49-F238E27FC236}">
                <a16:creationId xmlns:a16="http://schemas.microsoft.com/office/drawing/2014/main" id="{06DD0C22-E6C6-4F0A-BCDB-FC395A6A4231}"/>
              </a:ext>
            </a:extLst>
          </p:cNvPr>
          <p:cNvSpPr/>
          <p:nvPr userDrawn="1"/>
        </p:nvSpPr>
        <p:spPr>
          <a:xfrm>
            <a:off x="0" y="2562727"/>
            <a:ext cx="12192000" cy="42952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08A210-F858-4811-8735-8193E4CF5DA2}"/>
              </a:ext>
            </a:extLst>
          </p:cNvPr>
          <p:cNvSpPr/>
          <p:nvPr userDrawn="1"/>
        </p:nvSpPr>
        <p:spPr>
          <a:xfrm>
            <a:off x="0" y="1"/>
            <a:ext cx="12192000" cy="25627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BC4EE-5439-4FA4-80D4-EDB3B8FEFDE9}"/>
              </a:ext>
            </a:extLst>
          </p:cNvPr>
          <p:cNvSpPr>
            <a:spLocks noGrp="1"/>
          </p:cNvSpPr>
          <p:nvPr>
            <p:ph type="title"/>
          </p:nvPr>
        </p:nvSpPr>
        <p:spPr>
          <a:xfrm>
            <a:off x="838200" y="365125"/>
            <a:ext cx="10515600" cy="1325563"/>
          </a:xfrm>
          <a:prstGeom prst="rect">
            <a:avLst/>
          </a:prstGeom>
          <a:solidFill>
            <a:schemeClr val="accent4">
              <a:lumMod val="40000"/>
              <a:lumOff val="60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8C01B5-0B56-4FF5-95F5-D50585E15F78}"/>
              </a:ext>
            </a:extLst>
          </p:cNvPr>
          <p:cNvSpPr>
            <a:spLocks noGrp="1"/>
          </p:cNvSpPr>
          <p:nvPr>
            <p:ph type="body" idx="1"/>
          </p:nvPr>
        </p:nvSpPr>
        <p:spPr>
          <a:xfrm>
            <a:off x="838200" y="1825625"/>
            <a:ext cx="10515600" cy="4351338"/>
          </a:xfrm>
          <a:prstGeom prst="rect">
            <a:avLst/>
          </a:prstGeom>
          <a:solidFill>
            <a:schemeClr val="accent4">
              <a:lumMod val="40000"/>
              <a:lumOff val="6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767E1E-D318-45E0-A5CE-230771FF7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5062D-8244-47BD-BCB7-6CECF5FD4F6B}" type="datetimeFigureOut">
              <a:rPr lang="en-US" smtClean="0"/>
              <a:t>3/17/2021</a:t>
            </a:fld>
            <a:endParaRPr lang="en-US"/>
          </a:p>
        </p:txBody>
      </p:sp>
      <p:sp>
        <p:nvSpPr>
          <p:cNvPr id="5" name="Footer Placeholder 4">
            <a:extLst>
              <a:ext uri="{FF2B5EF4-FFF2-40B4-BE49-F238E27FC236}">
                <a16:creationId xmlns:a16="http://schemas.microsoft.com/office/drawing/2014/main" id="{B4F14A66-CF93-4044-903B-1C3A4858A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4BC800-69C1-4A45-882D-1F4B65D80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D25FA-45C4-42D9-8130-DE001E26FAF2}" type="slidenum">
              <a:rPr lang="en-US" smtClean="0"/>
              <a:t>‹#›</a:t>
            </a:fld>
            <a:endParaRPr lang="en-US"/>
          </a:p>
        </p:txBody>
      </p:sp>
    </p:spTree>
    <p:extLst>
      <p:ext uri="{BB962C8B-B14F-4D97-AF65-F5344CB8AC3E}">
        <p14:creationId xmlns:p14="http://schemas.microsoft.com/office/powerpoint/2010/main" val="282539868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6" r:id="rId4"/>
    <p:sldLayoutId id="2147483657" r:id="rId5"/>
    <p:sldLayoutId id="2147483650" r:id="rId6"/>
    <p:sldLayoutId id="2147483652" r:id="rId7"/>
    <p:sldLayoutId id="2147483654" r:id="rId8"/>
    <p:sldLayoutId id="2147483655" r:id="rId9"/>
    <p:sldLayoutId id="2147483658" r:id="rId10"/>
    <p:sldLayoutId id="2147483659" r:id="rId11"/>
    <p:sldLayoutId id="2147483664" r:id="rId12"/>
    <p:sldLayoutId id="2147483669" r:id="rId13"/>
    <p:sldLayoutId id="2147483671" r:id="rId14"/>
    <p:sldLayoutId id="2147483673" r:id="rId15"/>
    <p:sldLayoutId id="2147483674" r:id="rId16"/>
    <p:sldLayoutId id="2147483675" r:id="rId17"/>
    <p:sldLayoutId id="2147483677" r:id="rId18"/>
    <p:sldLayoutId id="2147483678" r:id="rId19"/>
    <p:sldLayoutId id="2147483679" r:id="rId20"/>
    <p:sldLayoutId id="2147483680"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B79AF9-8FBB-43AF-A0BD-7C8855AA979B}"/>
              </a:ext>
            </a:extLst>
          </p:cNvPr>
          <p:cNvSpPr/>
          <p:nvPr/>
        </p:nvSpPr>
        <p:spPr>
          <a:xfrm>
            <a:off x="0" y="0"/>
            <a:ext cx="5702300"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4DBE9-A72B-432F-B1E9-2D3EF6FA061A}"/>
              </a:ext>
            </a:extLst>
          </p:cNvPr>
          <p:cNvSpPr>
            <a:spLocks noGrp="1"/>
          </p:cNvSpPr>
          <p:nvPr>
            <p:ph type="ctrTitle" idx="4294967295"/>
          </p:nvPr>
        </p:nvSpPr>
        <p:spPr>
          <a:xfrm>
            <a:off x="1524000" y="1122363"/>
            <a:ext cx="9144000" cy="2387600"/>
          </a:xfrm>
          <a:solidFill>
            <a:srgbClr val="FFFF00"/>
          </a:solidFill>
          <a:scene3d>
            <a:camera prst="orthographicFront"/>
            <a:lightRig rig="threePt" dir="t"/>
          </a:scene3d>
          <a:sp3d>
            <a:bevelT w="165100" prst="coolSlant"/>
          </a:sp3d>
        </p:spPr>
        <p:txBody>
          <a:bodyPr>
            <a:normAutofit/>
          </a:bodyPr>
          <a:lstStyle/>
          <a:p>
            <a:pPr algn="ctr"/>
            <a:r>
              <a:rPr lang="en-US" sz="7200" dirty="0">
                <a:latin typeface="Aharoni" panose="02010803020104030203" pitchFamily="2" charset="-79"/>
                <a:cs typeface="Aharoni" panose="02010803020104030203" pitchFamily="2" charset="-79"/>
              </a:rPr>
              <a:t>NEW TESTAMENT SURVEY</a:t>
            </a:r>
          </a:p>
        </p:txBody>
      </p:sp>
      <p:sp>
        <p:nvSpPr>
          <p:cNvPr id="3" name="Subtitle 2">
            <a:extLst>
              <a:ext uri="{FF2B5EF4-FFF2-40B4-BE49-F238E27FC236}">
                <a16:creationId xmlns:a16="http://schemas.microsoft.com/office/drawing/2014/main" id="{151921C9-23C9-4E7D-8ED5-3018A3E05507}"/>
              </a:ext>
            </a:extLst>
          </p:cNvPr>
          <p:cNvSpPr>
            <a:spLocks noGrp="1"/>
          </p:cNvSpPr>
          <p:nvPr>
            <p:ph type="subTitle" idx="4294967295"/>
          </p:nvPr>
        </p:nvSpPr>
        <p:spPr>
          <a:xfrm>
            <a:off x="1498600" y="3944938"/>
            <a:ext cx="9144000" cy="1655762"/>
          </a:xfrm>
          <a:solidFill>
            <a:srgbClr val="FFFF00"/>
          </a:solidFill>
          <a:scene3d>
            <a:camera prst="orthographicFront"/>
            <a:lightRig rig="threePt" dir="t"/>
          </a:scene3d>
          <a:sp3d>
            <a:bevelT w="165100" prst="coolSlant"/>
          </a:sp3d>
        </p:spPr>
        <p:txBody>
          <a:bodyPr anchor="ctr">
            <a:normAutofit fontScale="92500" lnSpcReduction="10000"/>
          </a:bodyPr>
          <a:lstStyle/>
          <a:p>
            <a:pPr marL="0" indent="0" algn="ctr">
              <a:buNone/>
            </a:pPr>
            <a:r>
              <a:rPr lang="en-US"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PART 5</a:t>
            </a:r>
          </a:p>
          <a:p>
            <a:pPr marL="0" indent="0" algn="ctr">
              <a:buNone/>
            </a:pPr>
            <a:r>
              <a:rPr lang="en-US" sz="3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2 Thessalonians</a:t>
            </a:r>
          </a:p>
          <a:p>
            <a:pPr marL="0" indent="0" algn="ctr">
              <a:buNone/>
            </a:pPr>
            <a:r>
              <a:rPr lang="en-US" sz="3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2 Timothy</a:t>
            </a:r>
          </a:p>
        </p:txBody>
      </p:sp>
    </p:spTree>
    <p:extLst>
      <p:ext uri="{BB962C8B-B14F-4D97-AF65-F5344CB8AC3E}">
        <p14:creationId xmlns:p14="http://schemas.microsoft.com/office/powerpoint/2010/main" val="38502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914400" y="496343"/>
            <a:ext cx="10261600" cy="1371600"/>
          </a:xfrm>
        </p:spPr>
        <p:txBody>
          <a:bodyPr/>
          <a:lstStyle/>
          <a:p>
            <a:r>
              <a:rPr lang="en-US" dirty="0"/>
              <a:t>Paul was joyful while in prison because?</a:t>
            </a:r>
          </a:p>
        </p:txBody>
      </p:sp>
      <p:sp>
        <p:nvSpPr>
          <p:cNvPr id="11" name="Rectangle 11"/>
          <p:cNvSpPr>
            <a:spLocks noGrp="1"/>
          </p:cNvSpPr>
          <p:nvPr>
            <p:ph type="body" sz="quarter" idx="17"/>
          </p:nvPr>
        </p:nvSpPr>
        <p:spPr>
          <a:xfrm>
            <a:off x="1524000" y="4823997"/>
            <a:ext cx="9448800" cy="457200"/>
          </a:xfrm>
        </p:spPr>
        <p:txBody>
          <a:bodyPr>
            <a:normAutofit fontScale="92500" lnSpcReduction="20000"/>
          </a:bodyPr>
          <a:lstStyle/>
          <a:p>
            <a:r>
              <a:rPr lang="en-US" dirty="0"/>
              <a:t>He got to meet new friends</a:t>
            </a:r>
          </a:p>
        </p:txBody>
      </p:sp>
      <p:sp>
        <p:nvSpPr>
          <p:cNvPr id="12" name="Rectangle 12"/>
          <p:cNvSpPr>
            <a:spLocks noGrp="1"/>
          </p:cNvSpPr>
          <p:nvPr>
            <p:ph type="body" sz="quarter" idx="18"/>
          </p:nvPr>
        </p:nvSpPr>
        <p:spPr>
          <a:xfrm>
            <a:off x="1546302" y="2789316"/>
            <a:ext cx="9448800" cy="457200"/>
          </a:xfrm>
        </p:spPr>
        <p:txBody>
          <a:bodyPr>
            <a:normAutofit fontScale="92500" lnSpcReduction="20000"/>
          </a:bodyPr>
          <a:lstStyle/>
          <a:p>
            <a:r>
              <a:rPr lang="en-US" dirty="0"/>
              <a:t>He was crazy</a:t>
            </a:r>
          </a:p>
        </p:txBody>
      </p:sp>
      <p:sp>
        <p:nvSpPr>
          <p:cNvPr id="15" name="Rectangle 15"/>
          <p:cNvSpPr>
            <a:spLocks noGrp="1"/>
          </p:cNvSpPr>
          <p:nvPr>
            <p:ph type="body" sz="quarter" idx="19"/>
          </p:nvPr>
        </p:nvSpPr>
        <p:spPr>
          <a:xfrm>
            <a:off x="1501698" y="4144189"/>
            <a:ext cx="9448800" cy="457200"/>
          </a:xfrm>
        </p:spPr>
        <p:txBody>
          <a:bodyPr>
            <a:normAutofit fontScale="92500" lnSpcReduction="20000"/>
          </a:bodyPr>
          <a:lstStyle/>
          <a:p>
            <a:r>
              <a:rPr lang="en-US" dirty="0"/>
              <a:t>His cell phone had four bars</a:t>
            </a:r>
          </a:p>
        </p:txBody>
      </p:sp>
      <p:sp>
        <p:nvSpPr>
          <p:cNvPr id="16" name="Rectangle 16"/>
          <p:cNvSpPr>
            <a:spLocks noGrp="1"/>
          </p:cNvSpPr>
          <p:nvPr>
            <p:ph type="body" sz="quarter" idx="20"/>
          </p:nvPr>
        </p:nvSpPr>
        <p:spPr>
          <a:xfrm>
            <a:off x="1546303" y="2129923"/>
            <a:ext cx="9448800" cy="457200"/>
          </a:xfrm>
        </p:spPr>
        <p:txBody>
          <a:bodyPr>
            <a:normAutofit fontScale="92500" lnSpcReduction="20000"/>
          </a:bodyPr>
          <a:lstStyle/>
          <a:p>
            <a:r>
              <a:rPr lang="en-US" dirty="0"/>
              <a:t>He was avoiding his mother-in-law</a:t>
            </a:r>
          </a:p>
        </p:txBody>
      </p:sp>
      <p:sp>
        <p:nvSpPr>
          <p:cNvPr id="17" name="Rectangle 17"/>
          <p:cNvSpPr>
            <a:spLocks noGrp="1"/>
          </p:cNvSpPr>
          <p:nvPr>
            <p:ph type="body" sz="quarter" idx="21"/>
          </p:nvPr>
        </p:nvSpPr>
        <p:spPr>
          <a:xfrm>
            <a:off x="1512849" y="3452813"/>
            <a:ext cx="9448800" cy="457200"/>
          </a:xfrm>
        </p:spPr>
        <p:txBody>
          <a:bodyPr>
            <a:normAutofit fontScale="92500" lnSpcReduction="20000"/>
          </a:bodyPr>
          <a:lstStyle/>
          <a:p>
            <a:r>
              <a:rPr lang="en-US" dirty="0"/>
              <a:t>He saw how God was working</a:t>
            </a:r>
          </a:p>
        </p:txBody>
      </p:sp>
    </p:spTree>
    <p:extLst>
      <p:ext uri="{BB962C8B-B14F-4D97-AF65-F5344CB8AC3E}">
        <p14:creationId xmlns:p14="http://schemas.microsoft.com/office/powerpoint/2010/main" val="4086928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914400" y="496343"/>
            <a:ext cx="10261600" cy="1371600"/>
          </a:xfrm>
        </p:spPr>
        <p:txBody>
          <a:bodyPr/>
          <a:lstStyle/>
          <a:p>
            <a:r>
              <a:rPr lang="en-US" dirty="0"/>
              <a:t>Which of the following promoted salvation based on works in the early church?</a:t>
            </a:r>
          </a:p>
        </p:txBody>
      </p:sp>
      <p:sp>
        <p:nvSpPr>
          <p:cNvPr id="11" name="Rectangle 11"/>
          <p:cNvSpPr>
            <a:spLocks noGrp="1"/>
          </p:cNvSpPr>
          <p:nvPr>
            <p:ph type="body" sz="quarter" idx="17"/>
          </p:nvPr>
        </p:nvSpPr>
        <p:spPr>
          <a:xfrm>
            <a:off x="1524000" y="4823997"/>
            <a:ext cx="9448800" cy="457200"/>
          </a:xfrm>
        </p:spPr>
        <p:txBody>
          <a:bodyPr>
            <a:normAutofit fontScale="92500" lnSpcReduction="20000"/>
          </a:bodyPr>
          <a:lstStyle/>
          <a:p>
            <a:r>
              <a:rPr lang="en-US" dirty="0"/>
              <a:t>Roman javelin throwers</a:t>
            </a:r>
          </a:p>
        </p:txBody>
      </p:sp>
      <p:sp>
        <p:nvSpPr>
          <p:cNvPr id="12" name="Rectangle 12"/>
          <p:cNvSpPr>
            <a:spLocks noGrp="1"/>
          </p:cNvSpPr>
          <p:nvPr>
            <p:ph type="body" sz="quarter" idx="18"/>
          </p:nvPr>
        </p:nvSpPr>
        <p:spPr>
          <a:xfrm>
            <a:off x="1524000" y="4138198"/>
            <a:ext cx="9448800" cy="457200"/>
          </a:xfrm>
        </p:spPr>
        <p:txBody>
          <a:bodyPr>
            <a:normAutofit fontScale="92500" lnSpcReduction="20000"/>
          </a:bodyPr>
          <a:lstStyle/>
          <a:p>
            <a:r>
              <a:rPr lang="en-US" dirty="0"/>
              <a:t>Political action committees</a:t>
            </a:r>
          </a:p>
        </p:txBody>
      </p:sp>
      <p:sp>
        <p:nvSpPr>
          <p:cNvPr id="15" name="Rectangle 15"/>
          <p:cNvSpPr>
            <a:spLocks noGrp="1"/>
          </p:cNvSpPr>
          <p:nvPr>
            <p:ph type="body" sz="quarter" idx="19"/>
          </p:nvPr>
        </p:nvSpPr>
        <p:spPr>
          <a:xfrm>
            <a:off x="1524000" y="3452398"/>
            <a:ext cx="9448800" cy="457200"/>
          </a:xfrm>
        </p:spPr>
        <p:txBody>
          <a:bodyPr>
            <a:normAutofit fontScale="92500" lnSpcReduction="20000"/>
          </a:bodyPr>
          <a:lstStyle/>
          <a:p>
            <a:r>
              <a:rPr lang="en-US" dirty="0"/>
              <a:t>Old Testament Prophets</a:t>
            </a:r>
          </a:p>
        </p:txBody>
      </p:sp>
      <p:sp>
        <p:nvSpPr>
          <p:cNvPr id="16" name="Rectangle 16"/>
          <p:cNvSpPr>
            <a:spLocks noGrp="1"/>
          </p:cNvSpPr>
          <p:nvPr>
            <p:ph type="body" sz="quarter" idx="20"/>
          </p:nvPr>
        </p:nvSpPr>
        <p:spPr>
          <a:xfrm>
            <a:off x="1524000" y="2731354"/>
            <a:ext cx="9448800" cy="457200"/>
          </a:xfrm>
        </p:spPr>
        <p:txBody>
          <a:bodyPr>
            <a:normAutofit fontScale="92500" lnSpcReduction="20000"/>
          </a:bodyPr>
          <a:lstStyle/>
          <a:p>
            <a:r>
              <a:rPr lang="en-US" dirty="0"/>
              <a:t>Roman soccer players</a:t>
            </a:r>
          </a:p>
        </p:txBody>
      </p:sp>
      <p:sp>
        <p:nvSpPr>
          <p:cNvPr id="17" name="Rectangle 17"/>
          <p:cNvSpPr>
            <a:spLocks noGrp="1"/>
          </p:cNvSpPr>
          <p:nvPr>
            <p:ph type="body" sz="quarter" idx="21"/>
          </p:nvPr>
        </p:nvSpPr>
        <p:spPr>
          <a:xfrm>
            <a:off x="1524000" y="2080798"/>
            <a:ext cx="9448800" cy="457200"/>
          </a:xfrm>
        </p:spPr>
        <p:txBody>
          <a:bodyPr>
            <a:normAutofit fontScale="92500" lnSpcReduction="20000"/>
          </a:bodyPr>
          <a:lstStyle/>
          <a:p>
            <a:r>
              <a:rPr lang="en-US" dirty="0"/>
              <a:t>Judaizers</a:t>
            </a:r>
          </a:p>
        </p:txBody>
      </p:sp>
    </p:spTree>
    <p:extLst>
      <p:ext uri="{BB962C8B-B14F-4D97-AF65-F5344CB8AC3E}">
        <p14:creationId xmlns:p14="http://schemas.microsoft.com/office/powerpoint/2010/main" val="4272390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914399" y="496888"/>
            <a:ext cx="10559441" cy="1371600"/>
          </a:xfrm>
        </p:spPr>
        <p:txBody>
          <a:bodyPr anchor="ctr"/>
          <a:lstStyle/>
          <a:p>
            <a:r>
              <a:rPr lang="en-US" dirty="0"/>
              <a:t>What is the correct way to spell Thessalonians?</a:t>
            </a:r>
          </a:p>
        </p:txBody>
      </p:sp>
      <p:sp>
        <p:nvSpPr>
          <p:cNvPr id="11" name="Rectangle 11"/>
          <p:cNvSpPr>
            <a:spLocks noGrp="1"/>
          </p:cNvSpPr>
          <p:nvPr>
            <p:ph type="body" sz="quarter" idx="17"/>
          </p:nvPr>
        </p:nvSpPr>
        <p:spPr>
          <a:xfrm>
            <a:off x="1524000" y="4255700"/>
            <a:ext cx="9448800" cy="457200"/>
          </a:xfrm>
        </p:spPr>
        <p:txBody>
          <a:bodyPr>
            <a:normAutofit fontScale="92500" lnSpcReduction="20000"/>
          </a:bodyPr>
          <a:lstStyle/>
          <a:p>
            <a:r>
              <a:rPr lang="en-US" dirty="0" err="1"/>
              <a:t>Fresnolonians</a:t>
            </a:r>
            <a:endParaRPr lang="en-US" dirty="0"/>
          </a:p>
        </p:txBody>
      </p:sp>
      <p:sp>
        <p:nvSpPr>
          <p:cNvPr id="12" name="Rectangle 12"/>
          <p:cNvSpPr>
            <a:spLocks noGrp="1"/>
          </p:cNvSpPr>
          <p:nvPr>
            <p:ph type="body" sz="quarter" idx="18"/>
          </p:nvPr>
        </p:nvSpPr>
        <p:spPr>
          <a:xfrm>
            <a:off x="1524000" y="3569900"/>
            <a:ext cx="9448800" cy="457200"/>
          </a:xfrm>
        </p:spPr>
        <p:txBody>
          <a:bodyPr>
            <a:normAutofit fontScale="92500" lnSpcReduction="20000"/>
          </a:bodyPr>
          <a:lstStyle/>
          <a:p>
            <a:r>
              <a:rPr lang="en-US" dirty="0" err="1"/>
              <a:t>Thessonians</a:t>
            </a:r>
            <a:endParaRPr lang="en-US" dirty="0"/>
          </a:p>
        </p:txBody>
      </p:sp>
      <p:sp>
        <p:nvSpPr>
          <p:cNvPr id="15" name="Rectangle 15"/>
          <p:cNvSpPr>
            <a:spLocks noGrp="1"/>
          </p:cNvSpPr>
          <p:nvPr>
            <p:ph type="body" sz="quarter" idx="19"/>
          </p:nvPr>
        </p:nvSpPr>
        <p:spPr>
          <a:xfrm>
            <a:off x="1524000" y="2884100"/>
            <a:ext cx="9448800" cy="457200"/>
          </a:xfrm>
        </p:spPr>
        <p:txBody>
          <a:bodyPr>
            <a:normAutofit fontScale="92500" lnSpcReduction="20000"/>
          </a:bodyPr>
          <a:lstStyle/>
          <a:p>
            <a:r>
              <a:rPr lang="en-US" dirty="0" err="1"/>
              <a:t>Thezzalonians</a:t>
            </a:r>
            <a:endParaRPr lang="en-US" dirty="0"/>
          </a:p>
        </p:txBody>
      </p:sp>
      <p:sp>
        <p:nvSpPr>
          <p:cNvPr id="16" name="Rectangle 16"/>
          <p:cNvSpPr>
            <a:spLocks noGrp="1"/>
          </p:cNvSpPr>
          <p:nvPr>
            <p:ph type="body" sz="quarter" idx="20"/>
          </p:nvPr>
        </p:nvSpPr>
        <p:spPr>
          <a:xfrm>
            <a:off x="1524000" y="2163375"/>
            <a:ext cx="9448800" cy="457200"/>
          </a:xfrm>
        </p:spPr>
        <p:txBody>
          <a:bodyPr>
            <a:normAutofit fontScale="92500" lnSpcReduction="20000"/>
          </a:bodyPr>
          <a:lstStyle/>
          <a:p>
            <a:r>
              <a:rPr lang="en-US" dirty="0" err="1"/>
              <a:t>Tessalonians</a:t>
            </a:r>
            <a:endParaRPr lang="en-US" dirty="0"/>
          </a:p>
        </p:txBody>
      </p:sp>
      <p:sp>
        <p:nvSpPr>
          <p:cNvPr id="17" name="Rectangle 17"/>
          <p:cNvSpPr>
            <a:spLocks noGrp="1"/>
          </p:cNvSpPr>
          <p:nvPr>
            <p:ph type="body" sz="quarter" idx="21"/>
          </p:nvPr>
        </p:nvSpPr>
        <p:spPr>
          <a:xfrm>
            <a:off x="1457093" y="4857866"/>
            <a:ext cx="9448800" cy="457200"/>
          </a:xfrm>
        </p:spPr>
        <p:txBody>
          <a:bodyPr>
            <a:normAutofit fontScale="92500" lnSpcReduction="20000"/>
          </a:bodyPr>
          <a:lstStyle/>
          <a:p>
            <a:r>
              <a:rPr lang="en-US" dirty="0"/>
              <a:t>Thessalonians</a:t>
            </a:r>
          </a:p>
        </p:txBody>
      </p:sp>
    </p:spTree>
    <p:extLst>
      <p:ext uri="{BB962C8B-B14F-4D97-AF65-F5344CB8AC3E}">
        <p14:creationId xmlns:p14="http://schemas.microsoft.com/office/powerpoint/2010/main" val="2836703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Thessalonians</a:t>
            </a:r>
          </a:p>
        </p:txBody>
      </p:sp>
    </p:spTree>
    <p:extLst>
      <p:ext uri="{BB962C8B-B14F-4D97-AF65-F5344CB8AC3E}">
        <p14:creationId xmlns:p14="http://schemas.microsoft.com/office/powerpoint/2010/main" val="126843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maps thessalonica">
            <a:extLst>
              <a:ext uri="{FF2B5EF4-FFF2-40B4-BE49-F238E27FC236}">
                <a16:creationId xmlns:a16="http://schemas.microsoft.com/office/drawing/2014/main" id="{6DF668DA-74F2-4BF4-95F5-9E3EB1B23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1" y="-4003"/>
            <a:ext cx="11277599" cy="677445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429000" y="1066800"/>
            <a:ext cx="2286000"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881712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07569-9A34-4A18-940A-C896AD60FA9B}"/>
              </a:ext>
            </a:extLst>
          </p:cNvPr>
          <p:cNvSpPr>
            <a:spLocks noGrp="1"/>
          </p:cNvSpPr>
          <p:nvPr>
            <p:ph type="title" idx="4294967295"/>
          </p:nvPr>
        </p:nvSpPr>
        <p:spPr>
          <a:xfrm>
            <a:off x="0" y="795759"/>
            <a:ext cx="12191999" cy="1295400"/>
          </a:xfrm>
          <a:noFill/>
        </p:spPr>
        <p:txBody>
          <a:bodyPr>
            <a:normAutofit/>
          </a:bodyPr>
          <a:lstStyle/>
          <a:p>
            <a:pPr algn="ctr"/>
            <a:r>
              <a:rPr lang="en-US" sz="8000" b="1" dirty="0">
                <a:solidFill>
                  <a:schemeClr val="bg1"/>
                </a:solidFill>
                <a:effectLst>
                  <a:outerShdw blurRad="38100" dist="38100" dir="2700000" algn="tl">
                    <a:srgbClr val="000000">
                      <a:alpha val="43137"/>
                    </a:srgbClr>
                  </a:outerShdw>
                </a:effectLst>
              </a:rPr>
              <a:t>MAIN POINT</a:t>
            </a:r>
          </a:p>
        </p:txBody>
      </p:sp>
      <p:sp>
        <p:nvSpPr>
          <p:cNvPr id="5" name="TextBox 4">
            <a:extLst>
              <a:ext uri="{FF2B5EF4-FFF2-40B4-BE49-F238E27FC236}">
                <a16:creationId xmlns:a16="http://schemas.microsoft.com/office/drawing/2014/main" id="{CDECA26B-C0E3-443E-A95E-83F0379F348A}"/>
              </a:ext>
            </a:extLst>
          </p:cNvPr>
          <p:cNvSpPr txBox="1"/>
          <p:nvPr/>
        </p:nvSpPr>
        <p:spPr>
          <a:xfrm>
            <a:off x="2062223" y="2961189"/>
            <a:ext cx="8610600"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At King Jesus’ future coming, believers who have died will </a:t>
            </a:r>
            <a:r>
              <a:rPr lang="en-US" sz="3600" u="sng" dirty="0">
                <a:solidFill>
                  <a:srgbClr val="FFFF00"/>
                </a:solidFill>
                <a:effectLst>
                  <a:outerShdw blurRad="38100" dist="38100" dir="2700000" algn="tl">
                    <a:srgbClr val="000000">
                      <a:alpha val="43137"/>
                    </a:srgbClr>
                  </a:outerShdw>
                </a:effectLst>
              </a:rPr>
              <a:t>physically rise and will be caught up (raptured)</a:t>
            </a:r>
            <a:r>
              <a:rPr lang="en-US" sz="3600" u="sng" dirty="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 along with living believers, to meet the Lord in the air and to be with him forever.</a:t>
            </a:r>
          </a:p>
          <a:p>
            <a:endParaRPr lang="en-US" sz="3600" dirty="0">
              <a:solidFill>
                <a:schemeClr val="bg1"/>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B55ECE37-2AB8-468D-B3FA-C54160AFC914}"/>
              </a:ext>
            </a:extLst>
          </p:cNvPr>
          <p:cNvPicPr/>
          <p:nvPr/>
        </p:nvPicPr>
        <p:blipFill>
          <a:blip r:embed="rId3" cstate="print">
            <a:extLst>
              <a:ext uri="{BEBA8EAE-BF5A-486C-A8C5-ECC9F3942E4B}">
                <a14:imgProps xmlns:a14="http://schemas.microsoft.com/office/drawing/2010/main">
                  <a14:imgLayer r:embed="rId4">
                    <a14:imgEffect>
                      <a14:backgroundRemoval t="3106" b="98758" l="0" r="100000"/>
                    </a14:imgEffect>
                  </a14:imgLayer>
                </a14:imgProps>
              </a:ext>
              <a:ext uri="{28A0092B-C50C-407E-A947-70E740481C1C}">
                <a14:useLocalDpi xmlns:a14="http://schemas.microsoft.com/office/drawing/2010/main" val="0"/>
              </a:ext>
            </a:extLst>
          </a:blip>
          <a:stretch>
            <a:fillRect/>
          </a:stretch>
        </p:blipFill>
        <p:spPr>
          <a:xfrm>
            <a:off x="547350" y="3972760"/>
            <a:ext cx="1258300" cy="154836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0205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361C-A568-4E1D-8880-F1966217128F}"/>
              </a:ext>
            </a:extLst>
          </p:cNvPr>
          <p:cNvSpPr>
            <a:spLocks noGrp="1"/>
          </p:cNvSpPr>
          <p:nvPr>
            <p:ph type="title" idx="4294967295"/>
          </p:nvPr>
        </p:nvSpPr>
        <p:spPr>
          <a:xfrm>
            <a:off x="162046" y="399849"/>
            <a:ext cx="5578997" cy="1325563"/>
          </a:xfrm>
          <a:noFill/>
        </p:spPr>
        <p:txBody>
          <a:bodyPr/>
          <a:lstStyle/>
          <a:p>
            <a:pPr algn="ctr"/>
            <a:r>
              <a:rPr lang="en-US" b="1" dirty="0"/>
              <a:t>The Thessalonians</a:t>
            </a:r>
          </a:p>
        </p:txBody>
      </p:sp>
      <p:sp>
        <p:nvSpPr>
          <p:cNvPr id="3" name="Content Placeholder 2">
            <a:extLst>
              <a:ext uri="{FF2B5EF4-FFF2-40B4-BE49-F238E27FC236}">
                <a16:creationId xmlns:a16="http://schemas.microsoft.com/office/drawing/2014/main" id="{74F9C415-10F5-4EA9-8345-9424118BC0F3}"/>
              </a:ext>
            </a:extLst>
          </p:cNvPr>
          <p:cNvSpPr>
            <a:spLocks noGrp="1"/>
          </p:cNvSpPr>
          <p:nvPr>
            <p:ph idx="4294967295"/>
          </p:nvPr>
        </p:nvSpPr>
        <p:spPr>
          <a:xfrm>
            <a:off x="312518" y="2093089"/>
            <a:ext cx="5289630" cy="4267200"/>
          </a:xfrm>
          <a:noFill/>
        </p:spPr>
        <p:txBody>
          <a:bodyPr>
            <a:normAutofit/>
          </a:bodyPr>
          <a:lstStyle/>
          <a:p>
            <a:pPr>
              <a:spcAft>
                <a:spcPts val="1800"/>
              </a:spcAft>
            </a:pPr>
            <a:r>
              <a:rPr lang="en-US" dirty="0"/>
              <a:t>Were spiritually young Christians</a:t>
            </a:r>
          </a:p>
          <a:p>
            <a:pPr>
              <a:spcAft>
                <a:spcPts val="1800"/>
              </a:spcAft>
            </a:pPr>
            <a:r>
              <a:rPr lang="en-US" dirty="0"/>
              <a:t>Were worried about fellow Christians who had “fallen asleep”</a:t>
            </a:r>
          </a:p>
          <a:p>
            <a:pPr>
              <a:spcAft>
                <a:spcPts val="1800"/>
              </a:spcAft>
            </a:pPr>
            <a:r>
              <a:rPr lang="en-US" dirty="0"/>
              <a:t>Were being persecuted by Judaizers</a:t>
            </a:r>
          </a:p>
        </p:txBody>
      </p:sp>
      <p:pic>
        <p:nvPicPr>
          <p:cNvPr id="2050" name="Picture 2" descr="Pray Like the Early Church — Minier Christian Church">
            <a:extLst>
              <a:ext uri="{FF2B5EF4-FFF2-40B4-BE49-F238E27FC236}">
                <a16:creationId xmlns:a16="http://schemas.microsoft.com/office/drawing/2014/main" id="{7576B1CF-1CF9-4FE4-942D-8415AFAA1F1E}"/>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793612" y="1159157"/>
            <a:ext cx="6160986" cy="4107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964BA-2B40-4AA8-AADC-FE8316C4F0CA}"/>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960700" y="517967"/>
            <a:ext cx="8711878" cy="1295400"/>
          </a:xfrm>
          <a:noFill/>
        </p:spPr>
        <p:txBody>
          <a:bodyPr>
            <a:normAutofit/>
          </a:bodyPr>
          <a:lstStyle/>
          <a:p>
            <a:r>
              <a:rPr lang="en-US" sz="6000"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big problem</a:t>
            </a:r>
          </a:p>
        </p:txBody>
      </p:sp>
      <p:pic>
        <p:nvPicPr>
          <p:cNvPr id="5122" name="Picture 2" descr="Image result for crying clip 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478433" y="2261891"/>
            <a:ext cx="4062942" cy="4062943"/>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8153401" y="533401"/>
            <a:ext cx="3651205" cy="2436749"/>
          </a:xfrm>
          <a:prstGeom prst="wedgeEllipseCallout">
            <a:avLst>
              <a:gd name="adj1" fmla="val -38010"/>
              <a:gd name="adj2" fmla="val 49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effectLst>
                  <a:outerShdw blurRad="38100" dist="38100" dir="2700000" algn="tl">
                    <a:srgbClr val="000000">
                      <a:alpha val="43137"/>
                    </a:srgbClr>
                  </a:outerShdw>
                </a:effectLst>
              </a:rPr>
              <a:t>He didn’t make it</a:t>
            </a:r>
          </a:p>
        </p:txBody>
      </p:sp>
      <p:grpSp>
        <p:nvGrpSpPr>
          <p:cNvPr id="7" name="Group 6">
            <a:extLst>
              <a:ext uri="{FF2B5EF4-FFF2-40B4-BE49-F238E27FC236}">
                <a16:creationId xmlns:a16="http://schemas.microsoft.com/office/drawing/2014/main" id="{0805A8E4-703F-4FCC-9644-406729EBFC76}"/>
              </a:ext>
            </a:extLst>
          </p:cNvPr>
          <p:cNvGrpSpPr/>
          <p:nvPr/>
        </p:nvGrpSpPr>
        <p:grpSpPr>
          <a:xfrm>
            <a:off x="2639993" y="2288893"/>
            <a:ext cx="2362200" cy="2667000"/>
            <a:chOff x="1446212" y="2057400"/>
            <a:chExt cx="2362200" cy="2667000"/>
          </a:xfrm>
          <a:effectLst>
            <a:outerShdw blurRad="76200" dir="13500000" sy="23000" kx="1200000" algn="br" rotWithShape="0">
              <a:prstClr val="black">
                <a:alpha val="20000"/>
              </a:prstClr>
            </a:outerShdw>
          </a:effectLst>
        </p:grpSpPr>
        <p:pic>
          <p:nvPicPr>
            <p:cNvPr id="9" name="Picture 4" descr="Image result for gravestone clipart">
              <a:extLst>
                <a:ext uri="{FF2B5EF4-FFF2-40B4-BE49-F238E27FC236}">
                  <a16:creationId xmlns:a16="http://schemas.microsoft.com/office/drawing/2014/main" id="{908D64DC-FC91-43FD-8861-1D690CCBFD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6212" y="2057400"/>
              <a:ext cx="2362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cribble clipart">
              <a:extLst>
                <a:ext uri="{FF2B5EF4-FFF2-40B4-BE49-F238E27FC236}">
                  <a16:creationId xmlns:a16="http://schemas.microsoft.com/office/drawing/2014/main" id="{6487B360-BCFC-4B2F-8A84-2F1CCDA3647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6" b="50692" l="0" r="48462"/>
                      </a14:imgEffect>
                    </a14:imgLayer>
                  </a14:imgProps>
                </a:ext>
                <a:ext uri="{28A0092B-C50C-407E-A947-70E740481C1C}">
                  <a14:useLocalDpi xmlns:a14="http://schemas.microsoft.com/office/drawing/2010/main" val="0"/>
                </a:ext>
              </a:extLst>
            </a:blip>
            <a:srcRect r="49939" b="49774"/>
            <a:stretch/>
          </p:blipFill>
          <p:spPr bwMode="auto">
            <a:xfrm rot="-480000">
              <a:off x="1835252" y="2598520"/>
              <a:ext cx="1296988" cy="13012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746491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34C56-5CD4-4850-AA5B-8C498B93B0B6}"/>
              </a:ext>
            </a:extLst>
          </p:cNvPr>
          <p:cNvSpPr txBox="1"/>
          <p:nvPr/>
        </p:nvSpPr>
        <p:spPr>
          <a:xfrm>
            <a:off x="1061976" y="2730662"/>
            <a:ext cx="9906000" cy="4401205"/>
          </a:xfrm>
          <a:prstGeom prst="rect">
            <a:avLst/>
          </a:prstGeom>
          <a:noFill/>
        </p:spPr>
        <p:txBody>
          <a:bodyPr wrap="square" rtlCol="0">
            <a:spAutoFit/>
          </a:bodyPr>
          <a:lstStyle/>
          <a:p>
            <a:r>
              <a:rPr lang="en-US" sz="2400" dirty="0">
                <a:solidFill>
                  <a:schemeClr val="bg1"/>
                </a:solidFill>
              </a:rPr>
              <a:t>" For we believe that Jesus died and rose again, and so we believe that God </a:t>
            </a:r>
            <a:r>
              <a:rPr lang="en-US" sz="2400" u="sng" dirty="0">
                <a:solidFill>
                  <a:schemeClr val="bg1"/>
                </a:solidFill>
              </a:rPr>
              <a:t>will bring with Jesus those who have fallen asleep in him</a:t>
            </a:r>
            <a:r>
              <a:rPr lang="en-US" sz="2400" dirty="0">
                <a:solidFill>
                  <a:schemeClr val="bg1"/>
                </a:solidFill>
              </a:rPr>
              <a:t>.  </a:t>
            </a:r>
            <a:r>
              <a:rPr lang="en-US" sz="2400" baseline="30000" dirty="0">
                <a:solidFill>
                  <a:schemeClr val="bg1"/>
                </a:solidFill>
              </a:rPr>
              <a:t>15</a:t>
            </a:r>
            <a:r>
              <a:rPr lang="en-US" sz="2400" dirty="0">
                <a:solidFill>
                  <a:schemeClr val="bg1"/>
                </a:solidFill>
              </a:rPr>
              <a:t> According to the Lord's word, we tell you that we who are still alive, who are left until the coming of the Lord, will certainly not precede those who have fallen asleep.  </a:t>
            </a:r>
          </a:p>
          <a:p>
            <a:endParaRPr lang="en-US" sz="2400" baseline="30000" dirty="0">
              <a:solidFill>
                <a:schemeClr val="bg1"/>
              </a:solidFill>
            </a:endParaRPr>
          </a:p>
          <a:p>
            <a:r>
              <a:rPr lang="en-US" sz="2400" baseline="30000" dirty="0">
                <a:solidFill>
                  <a:schemeClr val="bg1"/>
                </a:solidFill>
              </a:rPr>
              <a:t>16</a:t>
            </a:r>
            <a:r>
              <a:rPr lang="en-US" sz="2400" dirty="0">
                <a:solidFill>
                  <a:schemeClr val="bg1"/>
                </a:solidFill>
              </a:rPr>
              <a:t> For the Lord himself will come down from heaven, with a loud command, with the voice of the archangel and with the trumpet call of God, and </a:t>
            </a:r>
            <a:r>
              <a:rPr lang="en-US" sz="2400" u="sng" dirty="0">
                <a:solidFill>
                  <a:schemeClr val="bg1"/>
                </a:solidFill>
              </a:rPr>
              <a:t>the dead in Christ will rise first</a:t>
            </a:r>
            <a:r>
              <a:rPr lang="en-US" sz="2400" dirty="0">
                <a:solidFill>
                  <a:schemeClr val="bg1"/>
                </a:solidFill>
              </a:rPr>
              <a:t>.  </a:t>
            </a:r>
            <a:r>
              <a:rPr lang="en-US" sz="2400" baseline="30000" dirty="0">
                <a:solidFill>
                  <a:schemeClr val="bg1"/>
                </a:solidFill>
              </a:rPr>
              <a:t>17</a:t>
            </a:r>
            <a:r>
              <a:rPr lang="en-US" sz="2400" dirty="0">
                <a:solidFill>
                  <a:schemeClr val="bg1"/>
                </a:solidFill>
              </a:rPr>
              <a:t> After that, we who are </a:t>
            </a:r>
            <a:r>
              <a:rPr lang="en-US" sz="2400" u="sng" dirty="0">
                <a:solidFill>
                  <a:schemeClr val="bg1"/>
                </a:solidFill>
              </a:rPr>
              <a:t>still alive</a:t>
            </a:r>
            <a:r>
              <a:rPr lang="en-US" sz="2400" dirty="0">
                <a:solidFill>
                  <a:schemeClr val="bg1"/>
                </a:solidFill>
              </a:rPr>
              <a:t> and are left will be </a:t>
            </a:r>
            <a:r>
              <a:rPr lang="en-US" sz="2400" u="sng" dirty="0">
                <a:solidFill>
                  <a:schemeClr val="bg1"/>
                </a:solidFill>
              </a:rPr>
              <a:t>caught up </a:t>
            </a:r>
            <a:r>
              <a:rPr lang="en-US" sz="2400" dirty="0">
                <a:solidFill>
                  <a:schemeClr val="bg1"/>
                </a:solidFill>
              </a:rPr>
              <a:t>together with them in the clouds to meet the Lord in the air. And so we will be with the Lord forever.  </a:t>
            </a:r>
            <a:r>
              <a:rPr lang="en-US" sz="2400" baseline="30000" dirty="0">
                <a:solidFill>
                  <a:schemeClr val="bg1"/>
                </a:solidFill>
              </a:rPr>
              <a:t>18</a:t>
            </a:r>
            <a:r>
              <a:rPr lang="en-US" sz="2400" dirty="0">
                <a:solidFill>
                  <a:schemeClr val="bg1"/>
                </a:solidFill>
              </a:rPr>
              <a:t> Therefore encourage one another with these words.“</a:t>
            </a:r>
          </a:p>
          <a:p>
            <a:endParaRPr lang="en-US" sz="2400" dirty="0">
              <a:solidFill>
                <a:schemeClr val="bg1"/>
              </a:solidFill>
            </a:endParaRPr>
          </a:p>
        </p:txBody>
      </p:sp>
      <p:cxnSp>
        <p:nvCxnSpPr>
          <p:cNvPr id="5" name="Straight Connector 4">
            <a:extLst>
              <a:ext uri="{FF2B5EF4-FFF2-40B4-BE49-F238E27FC236}">
                <a16:creationId xmlns:a16="http://schemas.microsoft.com/office/drawing/2014/main" id="{ADBDF685-8C64-4041-A9DB-F8FDDAE68602}"/>
              </a:ext>
            </a:extLst>
          </p:cNvPr>
          <p:cNvCxnSpPr/>
          <p:nvPr/>
        </p:nvCxnSpPr>
        <p:spPr>
          <a:xfrm>
            <a:off x="1219200" y="5638800"/>
            <a:ext cx="982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E01BC8-57C4-4B31-A147-10897DC86C19}"/>
              </a:ext>
            </a:extLst>
          </p:cNvPr>
          <p:cNvSpPr txBox="1"/>
          <p:nvPr/>
        </p:nvSpPr>
        <p:spPr>
          <a:xfrm>
            <a:off x="1701479" y="798654"/>
            <a:ext cx="8669438" cy="923330"/>
          </a:xfrm>
          <a:prstGeom prst="rect">
            <a:avLst/>
          </a:prstGeom>
          <a:noFill/>
        </p:spPr>
        <p:txBody>
          <a:bodyPr wrap="square" rtlCol="0">
            <a:spAutoFit/>
          </a:bodyPr>
          <a:lstStyle/>
          <a:p>
            <a:pPr algn="ctr"/>
            <a:r>
              <a:rPr lang="en-US" sz="5400" dirty="0">
                <a:solidFill>
                  <a:schemeClr val="bg1"/>
                </a:solidFill>
                <a:effectLst>
                  <a:outerShdw blurRad="38100" dist="38100" dir="2700000" algn="tl">
                    <a:srgbClr val="000000">
                      <a:alpha val="43137"/>
                    </a:srgbClr>
                  </a:outerShdw>
                </a:effectLst>
              </a:rPr>
              <a:t>1 Thessalonians 4:14-18 NIV</a:t>
            </a:r>
          </a:p>
        </p:txBody>
      </p:sp>
    </p:spTree>
    <p:extLst>
      <p:ext uri="{BB962C8B-B14F-4D97-AF65-F5344CB8AC3E}">
        <p14:creationId xmlns:p14="http://schemas.microsoft.com/office/powerpoint/2010/main" val="3171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1966" y="925010"/>
            <a:ext cx="5190281" cy="1938992"/>
          </a:xfrm>
          <a:prstGeom prst="rect">
            <a:avLst/>
          </a:prstGeom>
          <a:noFill/>
        </p:spPr>
        <p:txBody>
          <a:bodyPr wrap="square" rtlCol="0">
            <a:spAutoFit/>
          </a:bodyPr>
          <a:lstStyle/>
          <a:p>
            <a:r>
              <a:rPr lang="en-US" sz="6000" dirty="0"/>
              <a:t>What happens when you die?</a:t>
            </a:r>
          </a:p>
        </p:txBody>
      </p:sp>
      <p:pic>
        <p:nvPicPr>
          <p:cNvPr id="2" name="Picture 1">
            <a:extLst>
              <a:ext uri="{FF2B5EF4-FFF2-40B4-BE49-F238E27FC236}">
                <a16:creationId xmlns:a16="http://schemas.microsoft.com/office/drawing/2014/main" id="{E5317422-F5B5-43C3-A8E5-BFAE3AA25D40}"/>
              </a:ext>
            </a:extLst>
          </p:cNvPr>
          <p:cNvPicPr>
            <a:picLocks noChangeAspect="1"/>
          </p:cNvPicPr>
          <p:nvPr/>
        </p:nvPicPr>
        <p:blipFill>
          <a:blip r:embed="rId3"/>
          <a:stretch>
            <a:fillRect/>
          </a:stretch>
        </p:blipFill>
        <p:spPr>
          <a:xfrm>
            <a:off x="1222093" y="2667001"/>
            <a:ext cx="3006830" cy="3386559"/>
          </a:xfrm>
          <a:prstGeom prst="rect">
            <a:avLst/>
          </a:prstGeom>
        </p:spPr>
      </p:pic>
    </p:spTree>
    <p:extLst>
      <p:ext uri="{BB962C8B-B14F-4D97-AF65-F5344CB8AC3E}">
        <p14:creationId xmlns:p14="http://schemas.microsoft.com/office/powerpoint/2010/main" val="2611731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ger pushing space bar button on laptop keyboard | Premium Photo">
            <a:extLst>
              <a:ext uri="{FF2B5EF4-FFF2-40B4-BE49-F238E27FC236}">
                <a16:creationId xmlns:a16="http://schemas.microsoft.com/office/drawing/2014/main" id="{9C7E25A3-CA83-4D27-8F14-822B71244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573" y="1295956"/>
            <a:ext cx="5789692" cy="3856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89AFA-9D98-4A7C-A985-8B44045DE14D}"/>
              </a:ext>
            </a:extLst>
          </p:cNvPr>
          <p:cNvSpPr txBox="1"/>
          <p:nvPr/>
        </p:nvSpPr>
        <p:spPr>
          <a:xfrm>
            <a:off x="6096000" y="5155750"/>
            <a:ext cx="5383398" cy="1158926"/>
          </a:xfrm>
          <a:prstGeom prst="rect">
            <a:avLst/>
          </a:prstGeom>
          <a:noFill/>
        </p:spPr>
        <p:txBody>
          <a:bodyPr wrap="square" rtlCol="0">
            <a:spAutoFit/>
          </a:bodyPr>
          <a:lstStyle/>
          <a:p>
            <a:pPr algn="r"/>
            <a:r>
              <a:rPr lang="en-US" sz="3199" dirty="0">
                <a:solidFill>
                  <a:schemeClr val="bg1"/>
                </a:solidFill>
                <a:effectLst>
                  <a:outerShdw blurRad="38100" dist="38100" dir="2700000" algn="tl">
                    <a:srgbClr val="000000">
                      <a:alpha val="43137"/>
                    </a:srgbClr>
                  </a:outerShdw>
                </a:effectLst>
              </a:rPr>
              <a:t>…to speak, press and hold the </a:t>
            </a:r>
            <a:r>
              <a:rPr lang="en-US" sz="3732" b="1" dirty="0">
                <a:solidFill>
                  <a:schemeClr val="bg1"/>
                </a:solidFill>
                <a:effectLst>
                  <a:outerShdw blurRad="38100" dist="38100" dir="2700000" algn="tl">
                    <a:srgbClr val="000000">
                      <a:alpha val="43137"/>
                    </a:srgbClr>
                  </a:outerShdw>
                </a:effectLst>
              </a:rPr>
              <a:t>space bar</a:t>
            </a:r>
            <a:r>
              <a:rPr lang="en-US" sz="3732" dirty="0">
                <a:solidFill>
                  <a:schemeClr val="bg1"/>
                </a:solidFill>
                <a:effectLst>
                  <a:outerShdw blurRad="38100" dist="38100" dir="2700000" algn="tl">
                    <a:srgbClr val="000000">
                      <a:alpha val="43137"/>
                    </a:srgbClr>
                  </a:outerShdw>
                </a:effectLst>
              </a:rPr>
              <a:t>.</a:t>
            </a:r>
            <a:endParaRPr lang="en-US" sz="3199" dirty="0">
              <a:solidFill>
                <a:schemeClr val="bg1"/>
              </a:solidFill>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00DC4BC7-0A0C-44EF-81DB-6586CD58AF1C}"/>
              </a:ext>
            </a:extLst>
          </p:cNvPr>
          <p:cNvGrpSpPr/>
          <p:nvPr/>
        </p:nvGrpSpPr>
        <p:grpSpPr>
          <a:xfrm>
            <a:off x="611030" y="-28563"/>
            <a:ext cx="4672383" cy="6098475"/>
            <a:chOff x="2647950" y="0"/>
            <a:chExt cx="3846910" cy="5143500"/>
          </a:xfrm>
        </p:grpSpPr>
        <p:pic>
          <p:nvPicPr>
            <p:cNvPr id="5" name="Picture 2" descr="Clip.Cookdiary.net - Sign Clipart man 6 - 1795 X 2400 for Android ...">
              <a:extLst>
                <a:ext uri="{FF2B5EF4-FFF2-40B4-BE49-F238E27FC236}">
                  <a16:creationId xmlns:a16="http://schemas.microsoft.com/office/drawing/2014/main" id="{8878EE72-BD3B-4991-8516-CF1EEC9860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50" y="0"/>
              <a:ext cx="3846910"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448478-90F1-46AD-83C9-E9F6A44396DC}"/>
                </a:ext>
              </a:extLst>
            </p:cNvPr>
            <p:cNvSpPr txBox="1"/>
            <p:nvPr/>
          </p:nvSpPr>
          <p:spPr>
            <a:xfrm>
              <a:off x="3287486" y="1447801"/>
              <a:ext cx="2688771" cy="1115874"/>
            </a:xfrm>
            <a:prstGeom prst="rect">
              <a:avLst/>
            </a:prstGeom>
            <a:noFill/>
          </p:spPr>
          <p:txBody>
            <a:bodyPr wrap="square" rtlCol="0">
              <a:spAutoFit/>
            </a:bodyPr>
            <a:lstStyle/>
            <a:p>
              <a:r>
                <a:rPr lang="en-US" sz="2666" dirty="0"/>
                <a:t>Please mute your mic until you are ready to speak. Thanks</a:t>
              </a:r>
            </a:p>
          </p:txBody>
        </p:sp>
      </p:grpSp>
    </p:spTree>
    <p:extLst>
      <p:ext uri="{BB962C8B-B14F-4D97-AF65-F5344CB8AC3E}">
        <p14:creationId xmlns:p14="http://schemas.microsoft.com/office/powerpoint/2010/main" val="2579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04CD5-6FD0-4D4E-BF0C-D659B36ED03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Image result for purg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808" y="565731"/>
            <a:ext cx="5715000" cy="60721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715" y="368414"/>
            <a:ext cx="4773163" cy="1405256"/>
          </a:xfrm>
          <a:prstGeom prst="rect">
            <a:avLst/>
          </a:prstGeom>
          <a:noFill/>
        </p:spPr>
        <p:txBody>
          <a:bodyPr wrap="square" rtlCol="0">
            <a:spAutoFit/>
          </a:bodyPr>
          <a:lstStyle/>
          <a:p>
            <a:pPr algn="ctr"/>
            <a:r>
              <a:rPr lang="en-US" sz="4266" dirty="0"/>
              <a:t>Roman Catholic </a:t>
            </a:r>
          </a:p>
          <a:p>
            <a:pPr algn="ctr"/>
            <a:r>
              <a:rPr lang="en-US" sz="4266" dirty="0"/>
              <a:t>View</a:t>
            </a:r>
          </a:p>
        </p:txBody>
      </p:sp>
      <p:grpSp>
        <p:nvGrpSpPr>
          <p:cNvPr id="6" name="Group 5">
            <a:extLst>
              <a:ext uri="{FF2B5EF4-FFF2-40B4-BE49-F238E27FC236}">
                <a16:creationId xmlns:a16="http://schemas.microsoft.com/office/drawing/2014/main" id="{B9C949CA-4F2F-4FCF-BAC7-D01E1D028E3A}"/>
              </a:ext>
            </a:extLst>
          </p:cNvPr>
          <p:cNvGrpSpPr/>
          <p:nvPr/>
        </p:nvGrpSpPr>
        <p:grpSpPr>
          <a:xfrm>
            <a:off x="3395758" y="2489922"/>
            <a:ext cx="1981200" cy="2381409"/>
            <a:chOff x="3732212" y="2590800"/>
            <a:chExt cx="1981200" cy="2381409"/>
          </a:xfrm>
        </p:grpSpPr>
        <p:pic>
          <p:nvPicPr>
            <p:cNvPr id="3076" name="Picture 4" descr="Image result for gravestone clipart">
              <a:extLst>
                <a:ext uri="{FF2B5EF4-FFF2-40B4-BE49-F238E27FC236}">
                  <a16:creationId xmlns:a16="http://schemas.microsoft.com/office/drawing/2014/main" id="{CAD0E047-CEC0-4759-A71F-01A0BA61FF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212" y="2590800"/>
              <a:ext cx="1981200" cy="2381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481EA7-8B8C-4380-B79B-8B15EE7DAE8D}"/>
                </a:ext>
              </a:extLst>
            </p:cNvPr>
            <p:cNvSpPr txBox="1"/>
            <p:nvPr/>
          </p:nvSpPr>
          <p:spPr>
            <a:xfrm rot="21300000">
              <a:off x="4226582" y="3604743"/>
              <a:ext cx="1143000" cy="400110"/>
            </a:xfrm>
            <a:prstGeom prst="rect">
              <a:avLst/>
            </a:prstGeom>
            <a:noFill/>
          </p:spPr>
          <p:txBody>
            <a:bodyPr wrap="square" rtlCol="0">
              <a:spAutoFit/>
            </a:bodyPr>
            <a:lstStyle/>
            <a:p>
              <a:r>
                <a:rPr lang="en-US" sz="2000" dirty="0"/>
                <a:t>Death</a:t>
              </a:r>
            </a:p>
          </p:txBody>
        </p:sp>
      </p:grpSp>
    </p:spTree>
    <p:extLst>
      <p:ext uri="{BB962C8B-B14F-4D97-AF65-F5344CB8AC3E}">
        <p14:creationId xmlns:p14="http://schemas.microsoft.com/office/powerpoint/2010/main" val="21893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583A514-8B5C-4CB0-B18D-606C02061EB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Sorry 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8258" y="405954"/>
            <a:ext cx="2784296" cy="18550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18030" y="1786455"/>
            <a:ext cx="3398408" cy="1340771"/>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Heaven     </a:t>
            </a:r>
          </a:p>
          <a:p>
            <a:pPr algn="ctr"/>
            <a:r>
              <a:rPr lang="en-US" sz="2800" dirty="0">
                <a:solidFill>
                  <a:schemeClr val="tx1"/>
                </a:solidFill>
                <a:effectLst>
                  <a:outerShdw blurRad="38100" dist="38100" dir="2700000" algn="tl">
                    <a:srgbClr val="000000">
                      <a:alpha val="43137"/>
                    </a:srgbClr>
                  </a:outerShdw>
                </a:effectLst>
              </a:rPr>
              <a:t>(144,000 Max.)</a:t>
            </a:r>
          </a:p>
        </p:txBody>
      </p:sp>
      <p:sp>
        <p:nvSpPr>
          <p:cNvPr id="9" name="Rectangle 8"/>
          <p:cNvSpPr/>
          <p:nvPr/>
        </p:nvSpPr>
        <p:spPr>
          <a:xfrm>
            <a:off x="7518030" y="4736586"/>
            <a:ext cx="3398408" cy="1340771"/>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Annihilated</a:t>
            </a:r>
          </a:p>
        </p:txBody>
      </p:sp>
      <p:sp>
        <p:nvSpPr>
          <p:cNvPr id="10" name="TextBox 9"/>
          <p:cNvSpPr txBox="1"/>
          <p:nvPr/>
        </p:nvSpPr>
        <p:spPr>
          <a:xfrm>
            <a:off x="890358" y="335506"/>
            <a:ext cx="6094413" cy="1733423"/>
          </a:xfrm>
          <a:prstGeom prst="rect">
            <a:avLst/>
          </a:prstGeom>
          <a:noFill/>
        </p:spPr>
        <p:txBody>
          <a:bodyPr wrap="square" rtlCol="0">
            <a:spAutoFit/>
          </a:bodyPr>
          <a:lstStyle/>
          <a:p>
            <a:pPr algn="ctr"/>
            <a:r>
              <a:rPr lang="en-US" sz="5332" dirty="0"/>
              <a:t>Jehovah’s Witness View</a:t>
            </a:r>
          </a:p>
        </p:txBody>
      </p:sp>
      <p:sp>
        <p:nvSpPr>
          <p:cNvPr id="20" name="Curved Left Arrow 19"/>
          <p:cNvSpPr/>
          <p:nvPr/>
        </p:nvSpPr>
        <p:spPr>
          <a:xfrm>
            <a:off x="10649808" y="3824313"/>
            <a:ext cx="856393" cy="15345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solidFill>
                <a:schemeClr val="tx1"/>
              </a:solidFill>
            </a:endParaRPr>
          </a:p>
        </p:txBody>
      </p:sp>
      <p:sp>
        <p:nvSpPr>
          <p:cNvPr id="18" name="Rectangle 17"/>
          <p:cNvSpPr/>
          <p:nvPr/>
        </p:nvSpPr>
        <p:spPr>
          <a:xfrm>
            <a:off x="7518030" y="3210119"/>
            <a:ext cx="3398408" cy="1340771"/>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Earth</a:t>
            </a:r>
          </a:p>
          <a:p>
            <a:pPr algn="ctr"/>
            <a:r>
              <a:rPr lang="en-US" sz="2800" dirty="0">
                <a:solidFill>
                  <a:schemeClr val="tx1"/>
                </a:solidFill>
                <a:effectLst>
                  <a:outerShdw blurRad="38100" dist="38100" dir="2700000" algn="tl">
                    <a:srgbClr val="000000">
                      <a:alpha val="43137"/>
                    </a:srgbClr>
                  </a:outerShdw>
                </a:effectLst>
              </a:rPr>
              <a:t>(All other JWs) </a:t>
            </a:r>
          </a:p>
        </p:txBody>
      </p:sp>
      <p:cxnSp>
        <p:nvCxnSpPr>
          <p:cNvPr id="12" name="Straight Arrow Connector 11"/>
          <p:cNvCxnSpPr/>
          <p:nvPr/>
        </p:nvCxnSpPr>
        <p:spPr>
          <a:xfrm flipV="1">
            <a:off x="5892853" y="2819559"/>
            <a:ext cx="1706436" cy="1004754"/>
          </a:xfrm>
          <a:prstGeom prst="straightConnector1">
            <a:avLst/>
          </a:prstGeom>
          <a:ln w="57150">
            <a:prstDash val="sysDash"/>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892853" y="3994545"/>
            <a:ext cx="1706436" cy="1228857"/>
          </a:xfrm>
          <a:prstGeom prst="straightConnector1">
            <a:avLst/>
          </a:prstGeom>
          <a:ln w="57150">
            <a:prstDash val="sysDash"/>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6096000" y="3957184"/>
            <a:ext cx="1706436" cy="35139"/>
          </a:xfrm>
          <a:prstGeom prst="straightConnector1">
            <a:avLst/>
          </a:prstGeom>
          <a:ln w="57150">
            <a:prstDash val="sysDash"/>
            <a:tailEnd type="triangle"/>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3861383" y="2912043"/>
            <a:ext cx="2539339" cy="182454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Future Resurrection</a:t>
            </a:r>
          </a:p>
        </p:txBody>
      </p:sp>
      <p:cxnSp>
        <p:nvCxnSpPr>
          <p:cNvPr id="7" name="Straight Arrow Connector 6"/>
          <p:cNvCxnSpPr/>
          <p:nvPr/>
        </p:nvCxnSpPr>
        <p:spPr>
          <a:xfrm>
            <a:off x="2692224" y="3824313"/>
            <a:ext cx="1245340" cy="0"/>
          </a:xfrm>
          <a:prstGeom prst="straightConnector1">
            <a:avLst/>
          </a:prstGeom>
          <a:ln w="57150">
            <a:prstDash val="sysDash"/>
            <a:tailEnd type="triangl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C0789B1E-75F3-4786-B083-5A6A016C515C}"/>
              </a:ext>
            </a:extLst>
          </p:cNvPr>
          <p:cNvGrpSpPr/>
          <p:nvPr/>
        </p:nvGrpSpPr>
        <p:grpSpPr>
          <a:xfrm>
            <a:off x="609600" y="2286001"/>
            <a:ext cx="2362200" cy="2686209"/>
            <a:chOff x="3732212" y="2590800"/>
            <a:chExt cx="1981200" cy="2381409"/>
          </a:xfrm>
        </p:grpSpPr>
        <p:pic>
          <p:nvPicPr>
            <p:cNvPr id="15" name="Picture 4" descr="Image result for gravestone clipart">
              <a:extLst>
                <a:ext uri="{FF2B5EF4-FFF2-40B4-BE49-F238E27FC236}">
                  <a16:creationId xmlns:a16="http://schemas.microsoft.com/office/drawing/2014/main" id="{3F01FCD3-7A78-4961-B8D9-76BB4B13A2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212" y="2590800"/>
              <a:ext cx="1981200" cy="23814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A36DD6A-B2B5-416E-9125-D199E1880FFA}"/>
                </a:ext>
              </a:extLst>
            </p:cNvPr>
            <p:cNvSpPr txBox="1"/>
            <p:nvPr/>
          </p:nvSpPr>
          <p:spPr>
            <a:xfrm rot="21300000">
              <a:off x="4132528" y="3274109"/>
              <a:ext cx="1143000" cy="954988"/>
            </a:xfrm>
            <a:prstGeom prst="rect">
              <a:avLst/>
            </a:prstGeom>
            <a:noFill/>
          </p:spPr>
          <p:txBody>
            <a:bodyPr wrap="square" rtlCol="0">
              <a:spAutoFit/>
            </a:bodyPr>
            <a:lstStyle/>
            <a:p>
              <a:pPr algn="ctr"/>
              <a:r>
                <a:rPr lang="en-US" sz="3200" dirty="0"/>
                <a:t>Death</a:t>
              </a:r>
            </a:p>
            <a:p>
              <a:pPr algn="ctr"/>
              <a:r>
                <a:rPr lang="en-US" sz="3200" dirty="0"/>
                <a:t>zzzz</a:t>
              </a:r>
            </a:p>
          </p:txBody>
        </p:sp>
      </p:grpSp>
    </p:spTree>
    <p:extLst>
      <p:ext uri="{BB962C8B-B14F-4D97-AF65-F5344CB8AC3E}">
        <p14:creationId xmlns:p14="http://schemas.microsoft.com/office/powerpoint/2010/main" val="35612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A3B6205-10E9-45AB-B912-896199FF4EA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AutoShape 6" descr="data:image/jpeg;base64,/9j/4AAQSkZJRgABAQAAAQABAAD/2wCEAAkGBxQPEBQUEBQUFRUQDxQUFRYWFRYXFRQUFBUWFhYVGBQYHCggGRonHBQVITMhJikrLi4uGB8zODMtNygtLisBCgoKDg0OGxAQGywlICYuLC01LS0sLCwvLCwwLywtLCwvLCwsLSwwLCwsLCwsLCwsLCwvLCwsLCwsLCwtLDQsLP/AABEIAN8A4gMBEQACEQEDEQH/xAAcAAABBQEBAQAAAAAAAAAAAAADAAECBAUGBwj/xABDEAACAQIDBAcEBggGAgMAAAABAgADEQQhMQUSQVEGE2FxgZGhByIysRQjQlLB0TNicoKSsuHwCCRDY3PxU8IVg6L/xAAbAQACAgMBAAAAAAAAAAAAAAAAAQIFAwQGB//EADoRAAIBAwEFBQcDBAIBBQAAAAABAgMEESEFEjFBURNhcYGRBiKhscHR8BQy4SNCUmJy8TMVJIKSsv/aAAwDAQACEQMRAD8A9xgAoAKACgAoAKACgAoAKAGDtfpjg8IStSsrODYpT+scHkwXJP3rTHOtCH7ngxVK9On+94OQ2h7VTph8PYWyas4uD200uD/HNOe0IL9qz8DQqbVpr9ib+BzuM6fY+rpWFMcRSpoB5uGYec1pbQqPhhGnPalZ8EkZFfbWJqG74nEG/Dr6oX+ENb0mF3dZ/wBxryvriX930KtSszfEzN3kn5zH29X/ACfqzH+prf5v1ZBTbTKLt6n+T9WL9RV/zfqyxTx9ZfgrVl/YrVF/lYSSuaq/uZJXldf3sv4XpTjqQAp4utYffK1b9hNZWPrM0b+suOH5fbBsR2nXXFp+K+2DewXtOxafpadCsLZAb1Jj3uN4eSzPDaX+UfQ2ae1v84+n59TqNl+0zCVcqwq0Gva7rvoT2PTvYdrBZuQu6U+D9dDfp31Cpwljx0/g7DCYunWQPRdKiNoyMGU9zDKbJthoAKACgAoAKACgAoAKACgAoAKACgAoAKACgAoAcF0w9quDwG8lI/Say3BSmw3FI4PVzAOuQuQRmBN+02bXuNYrC6v6dSEppHjvSL2kY/HN71Xq6d/0NK6oRyfPecW4E25AS9jsG3dNwk22+ecY8MfXJgnNzWOHgHom6qbWuoNhoLjSeX1Y7s3HOcNnMz0k0EtMZEe0BAMRi0p232Av3k+Qzm1a2NxdNqjBywZKdGdT9qCUKy1F3kNweOfDvmKvQqUKjp1ViS5EZwlB7suIS0wkBrjnAepDEV1prdzYXt48gBrM9tbVbmfZ0YuT6IlTpyqPEVkkjBgCpBB0IzBmKUXCTjJYaItNPDJWkRBcFiqmHfrKDvSfK7IxUta9gw0cZnJgR2TNSr1Kf7WbFG5q0v2Py5HdbA9p1RLJjk6xdOupABxoLvS0biSVt2KZZ0doRlpPT5FvQ2pCWlRYfXl/B6RsvadLFUxUw9RaiHK6nQ8VYaqw4g2Im+mmsotE01lFuMYoAKACgAoAKACgAoAKACgAoAKAGX0i6Q4fZ1E1cVUCLoo1d2+6ijNj8tTYZzJSpTqy3ILLE3jieA9OPafidpb1OjfD4c3G4p9+oP8AcccLfZGWdjvazqLLY1Ol71b3n05L7/mhglUzwOFCy7MWTd2JgEZN9hc7xGemXZOA9pNq3ULmVtCeI4XDR6rOr4+WmhV3lepGe5F4RtgTjytKmM2klI7pDE2vYAZcrkkS32dsS6v4OpSwop4y3z8ss2aNrOqt5YS7zE2hijWa+YWwAW9+eZGl8/Sd3sbY0LGlipuym3nOOHcm9fkWdvRVKOOfUrBLaCXhnyFo1nT4GZe45eWk0LrZdpdPNamm+vB+qwzHOnCf7kmEqYyowszsR4D+UCa1HYOz6MlKNJZXVt/BvBCNClF5UV+eJV6ochLdxi1hrQz7zJPc6km2lyTbzmGja0KGeygo56JL5CSS4LAXCYp6JuhyOqn4T+R7ZobT2Nb36zNYlykuPn1X4mjHWowqr3vU6PAY0VluMiNV4j8x2zzbaWza1hV7Op5NcGvziimr0JUpYfDqWZXmEa0ALGzdoVcLU6zD1GpvlcrowH2XU5OuZyOl7ixzmejcTpP3fQ2be6qUH7r06cj1boh0+p4wrSxAFKubAW/RVT+oT8LfqHPPItYkXNC5hWWmj6HQW15TrrTR9PzidpNk2xQAUAFABQAUAFABQAUAFADlOnvTmhsil7/v16ik0qIOZ4bzH7KX48bG17G21aWdS5nuw83yX50Iykonzh0h29X2jXNbFOXY6DRKa8ERfsr6nUkm5nZ2lnStobsF4vm/zoa0pNmeFm0QNLZWzetuWNlBtlqTy7NROY29t12X9Givfazl8Evq/gjTurnstFxOioUgihVyAGU88r1516jqVHmT1bKic3OTkzN2rjmRwqED3bnIHUm2vd6zpvZ7YtC9pSq186PCw8ctfmbtpbwnHekuZlVHZzdiSeZ/pO5tLOjaU+zoxwuPn5lhGMYLEVhDbs2iRLdgGRbsBZFuwDIt2AxisAIlYBkJhFfrFNNd5he2VxmLEnMW15yp21+kdq4XU92L6cXjktH8EY6zhuNTeEbuASsGY1itiMgDoezLTxnne0Z7OcIRs1LK4uXPv48fJFTXdDdSp5z+fnAuypNYUYyLLcWOYMabTyiSbTyj0HoT0/NLdoY57pkqV2NynIVWOq/rnT7XFhcWt5v+5Pj8/wCS9sr/ALT3KnHr1/k9SlgWooAKACgAoAKACgAoAcn7QumtPZGH3snr1QRRp8yNXa2YQeug5jbs7Od1U3I8Ob6L84EZS3UfNG09oVcXWetiHNSpUa7MePIAaAAZADIAACdtb28KEFCC0/NWaspNvUAomYiEVYhFvBYh6Z+rsS1hYi4J4ZAjP85TbX2Xa3cO0rtx3U/eXTpz/PEwVqUKi9/lzNnHbQ3BurYvbO2YU/n2Ti9jbCnez7SeVSXPg5dy+r5eJW0Lbfe8/wBvzMW3rr2melU6cacVCCwlokWvDREgskBILARLdgGRbsAyPuwAbdgGRt2AZIlYDHo1CjBl1HkRxB7JpbQsKd7QdGp5Pmn1X5wIVIKpFxkbOF2sjZP7h7fhP7352nne0PZ27tMyS349V9VxXxXeVdWynDWOq+Pp9gm1gxpEIGJNvhNiLZ35kZaCaOynRjdQlWaUVx3k5J92Pry4kLVxVROTWO/8+Zl4Ha7ghX94FgN45MLm2fO3nOp2n7NUOylc2ssJJyxxTSWdH/2b1eyg05Q0545G8Zw5VEYDO59nvTT6MUwuKb6l2CUHb/RY/DSY/wDjOik/CbD4SN25srl1PclxL7Z946n9OfHr1/k9algWooAKACgAoAKAGT0p6QUtm4V8RXOSZKo+Ko5+FF7T6AE6AzLRozrTVOC1Ym8LJ8s9Idt1toYl8RiGu9Q5D7KKPhpqOCgfiTckmdzaWsLamoR831ZqylllFRNkgFVYhBFWBEItMn7JN9MjYnsOhmlWvbNb0Kk46cU2uWvAi5xXFo1qexLWu+VtAts+wkn5TjanthWw1ClFdMtvTw0K6W0OkfVgcbgeqK2JIa+trgi3Lv8ASXOwduVL+U6dVJNLKxnVcHxb4aGe3uO1zlYaABZ0psZJBYCyPuxBknSolmCi1zzyGl/wmltC/hZUHWmm1w07/oQqVFCLkyy+y3BAFiDqdAumoJufDlOcpe2FGUJupBprgs5y/HCxyNaN9Tabax9S6uyqYGYJ7SxH8thOcq+0m0akt5VN3uSWPjl+rNSV7Vb0ePJfXJWxOyeNI/usT6NmfA+Ylns72sq0/du1vLqsJ+mifw8zNSv+VT1X2M+tRZDZgVJ0vbPuIyM7Gx2pa3q/oyy1yejXl9tDfp1YVFmLyCKywMhArAZo7IxoQbjmw+yToP1b8By/6nB+0uxZKf6m3jlP9yS4Prjv59+vMr7y3cnvwXj9/uLbuGp2377rMNAL79ufLv8AnlNf2avL1SdClDfhzTeFHPf39MPPQVjVqZ3EspfD86FnZGKNWn73xIbE8+R/vlK3bmzlY3ThH9rW8u5dPJ/DBgu6Kpz04PUumU5rFPayg0Klxf3CfLO/pN/Zct29pa/3R9G8P1RsWzaqxx1PS/Yx07OLp/QsU969Fb0nbWtSX7JPF1HiVzzIYzrtp2H6WpmP7Xw7u77d3gdTCW8j1OVZMUAFABQARgB8z+1Xpgdp4wrSb/LYYlKQGjto1btvoP1QNCTOv2RZdjT7SS96XwXT6s16ksvBxiiXBhCqIhBVECJbwOFNRgLZX96xGQHAjUXty4zndqbbhbUakGnGpqo5T15KSeMcNfFYNevWVOL68vzgdKBPMSjZICAiptOgXQbuZU3tzFiDbtzv4S62BtCFndqVT9slut9Mta/DXuNq0qqE9eehlDS/CepqSaynoWoVqLKAWUgE2BNuOmV7jxErLfbNncV+wpTzLXk8PHR8/IxxrQk92LyxgstCeSxgWVagLZZEA8ATz8LjxnMe1VOvUs12SzFPMscccvLr5GtdxlKniJarYzdq5n3F9095AO8e7Iec5m32FKtst3ME3NvKX+qynhdc6+SwasLbeo5X7nr/AB+dxfnNmiKAEK1IOLMLg/3fsPbMlKtOjNTptprmiUJyg96L1MHF4Xq2te4tcHjbt7Z6lsLar2hQbmsSjhPo+/8Agu6FbtY55gTQbd3t07vPh387duk2ZbYso3H6d1Fv8OeM9M8M+fHTiZO1hvbmdegBllmZB0wZKFkF91rFQPeHG9uI7vztS1tr29re9hVjuZSe/ph+Phqsvn0WpCVeMZ7stM8+RY2JiQjsGIAewF9N4E5X4HP0lR7V2sq9KncUlvJZy1ro8NPTlxNe+pSnFSiuHyN4zgSpK2MxSUx9YwG9cWzJPPIZ8ZuWlncXM92hFtrXTkZ6VKpUfuLgZOxKvV4wPhSy7g3lfijAggi/C62sdcwcrzrNp1bqns2H6ySVVTylplxw1rjz1+paTq1aVKMpv3k/X8R9MdFNurtDCpWFg3wVUBvuVVA3l7swwvqrKeMrqdRVIqSLalVjUgpx4M2JMyCgAoAede2vpScFghQpG1bG7yXGqUR+kbvNwo/aYjSWWyrT9RW979sdX9F5/LJCcsI+d1E7U1QqiBEMoiEEUQIhVXzHEZEdx4TFVpU6sdypFNdGskXwwzT2fjG3grG4Y2udQeGfEXyz5zi9vez9ClQlcW6xjjHisdVzWPTBoXNtDdcorDRsThysHiEU8XgLneTI8Rwb8j8/WdFsb2gqWP8ASqe9T+MfD7fI27e7cPdnw+X8EMBUBBpODlfIjhrunlbhwta0ltu1UKiv7Vrs5NYcdMSx05PRvu7iV1Bp9tB6d35+PiBehZyq5+9YZ55gHU8r+k6vZ+1sbLV3cZeNHji9cL6G1TrZpKcvzkSw2GNQEqQLcCDfMX14es19p+0n6KuqapNppPLeM56aPTr3/GNa5VKWGvP8/gG1Ipkw3eX3T3H8NeyWWzdr2d2lGi8P/F6PyXB+RlhVjU1i/uToVGp/Dp90/D4fdPd6zX2psC3vYuUUoz6pcfFc/HiQq0YVVrx6/nE1MPWFQXHcQdQeRnm13aVbSq6VVYa+Peu4qalKVOW7IJaapjMHF1C7EngbAcLA5Ceo7J2ZCls7dpv3qkct97jp6ZLyhTUKeFz+qLWNxqtT3Uz3ha2m6OII4ZZWnM7E2Jcu9Uq0XFQeXnm1wS66654Y8UalvbTVTemuHxMllnpBaBtnVNyqOTe6fH4fWw8TOc9qLRVrJ1EtYPPlwf38jXu4b9J92v3+HyLL1qNe4qruOMjve6wPLe0PcfKclSo7RsIqvbS3qb1zHWL/AOS5d+Ua0YV6PvU3ld2q9PzxD7IrmpRUtqMr87cfKam2LONrdypx4aPwys48vkYbumqdVpANt4s0wo3UZXvfeFxcW7e30m77P7Np3s55qOMo4axx7/TT1MtnRVRt5aa6GFs/EmlUBGhNmHAgmdttnZsLqzcX+6Cynxei5+ONe/Us69JVINM9X9nG3PomMCMfqsUVptyWpf6pvM7v74J+Ged7PrYluPn8zV2XX3Zdm+D4eP8AJ7VLcvhQAUAPlX2h9IP/AJLaNasDemp6qjy6qncKR2MSz/vmdtsq27G3WeL1f0+BrVJZZz6iWJiDKIiIVRAQVRERCqIEQ+HS7pb76nyYH8JV7aqRhYVnL/Frzei+LMVaWKcm+jOhE8iKIcQESiEN1Q3t6wuBa/G3KS7SSi4Z0445Z/GPeeN3OhEYcb+/x9L2tfvtlNn9fX/Tfpd73M5x+cuZPtpbnZ8irUwe5dlqFbDLIeCngw4Wtfxlp/6pVv6dK0nRU2sJNZUsaLjnTRat6c8aGwrjtcQcM/nw+RPDVy/u1ADvDgMu0EccuPZM229grZ8I16Um1nGvFPitVx4PkguLdU1vwbK1WgU1GV7BtQeAvyPpOp2R7QULxRpTeKnTk31T7+ODbpXEanj0+wTAkCpnlvLbvIIsPVvWaHtjRcqNOquTa9V/BivYt00+jNKeflYc9qL8857TZw3LenHpGK+COgWiwQZZskgbCAwTrGSTB1CTqScgM+Q0F+Os1rWzo228qMd1N5xrjPcuXkEYqPBYLWB2l1S7pUkb17g559h1nNbZ9nKt5cuvSmllLR54rTTC6Y8zWuLTtZbyeCxtY9bhw6jIMGz1AFwfnKTYb/QbU7Kvo9Y92XjHkzXtf6Vdwl4fIq7DwqOH31BswtcaZcDwln7V3dalXpwpzcfdb0bWctr6Ge9qzg4qLwbbC/jyyPnOJi2nlFbGTi01yPeuhm2PpuCpVWN3C7lX/kTJjYaBsmA5MJ0dKoqkFJczrKNVVaamuZtzIZTkfaptv6Dsqu6mz1QKFPOx3quRIPMJvt+7NuxodvXjDlnXwWrIyeFk+YEE7w1GFUQIhlEQmFUQIhlEREKogRZf2ZTu9/ui/ich6b05L2uudy2jRXGT+C/lo072eKeOv59jXE87KklEIcRCHgA1Rwouf+zyme1tqlzWjRprV/mfBEoQc5bqKL3Y3bwHAd35z1TZWyaNhTxFZk+Mub+y7vUtqdONNYRGjWCP7wOtha1vG5vfsEqPaGjdXrVvRcGlru73vt+DxhakLinOpHdjj6/9FjEYhWQhSCWytoQDqSNRl+E5nZex7mV9CFWEoJPLeHpjXjw1emTUoW81UW8msc/5KlSncEHjPUZRUk4y4Ms08FinjbZOM+ajI+HA+nbPOr72Uuac/wD2/vxfek1450816Ir6lk8+5w7/AM/OhRrgFroCoJJIJBvfXLh5+E6rY9lf20FC4qRcVwWMtL/lp8mb1GM4xxN5/Ov8eYJhL0zA2EYwLCBIEwjJAnEjUclBuPHDx4jOloIoQBLFbZcQQfnPGbipVqVpTrZ329c8c/T6FDOU3NuXEp7MwwpGoqm4Djw929u3UZyx2pf1byNGdWOGo8f8tWs93D1Ni5quooya5fUvGVJrHoHsf2lu1q2HJyqoKyjhvpZH8SrU/CnLbZ1TMXDzLzZVXMXTfLU9UlkWx4l/iH2rephcKD8KNXcftHcpn/8ANXznQbApZnOp0WPX/oxVXpg8hUTpzXCoIiIZRAiwyCIiFUQIsMoiImnsofF4fjPPfbCT/VU4/wCvzb+xW3z1iaInIGgOICJCIQ8QiviviUfqsfVRf1PnO09jYRdSrN8Uoryec/JG9ZLST8PqQ3Z3huh8Kt1IIuN5rjhnn+M8r9pNNp1P/j/+UVl08VcruBVMIQfctb7pJAHdkcuyb+y/ampbU+zuE5rk86ru149xkpXmFieX3gHUg2YWJ04g9x/DWdjs3bFtfp9m8SX9r4+PevA3adWNRZiQZZamUGwjGCYQJAmEY0BYQJAmEZJAXECRZwO0eqG6VuLki2RBOed9Rf8AszlNs+zkryv29KaTeMp8NNMrHy+Jq17TtZbyeGaWzBdN/jVYufE2A8AAJx21fcuOw5U1uLTHDi/NtvzNC50nuclp+eJaMrjCanRLG/R8fhqnAV1U8t2rekxPYA5PhNuznu1l36G7YVNyuu/T88z6Al6dKfMftfxxr7ZxGdxS6ukvYERd4fxl52OxKe7ap9W39Poa9V6nIrLYwhliIhlgRYZBERCoIEWGURCNTZlIgFjo1rDsF8/G/pPNPai+pXF0o0/7Mpvq88PBfPJVXlSMpKK5fnwL4nMmkOIhEhEIcQENUpBteGliQR4jOZ7a6rW0+0oycX3EoVJQeYsA9LdIzJDXFjqDa+R7gdbzuPZ3blxeVnQrtPRtPGHxWmmnwN+3ruplSC4ZM2PMgdmQ1787eA5Sk9q6ynfbiS91JZ5vOuvhk17yWZpdEHtOZNQHUphhZhcH+/OZKdSdOSnBtNc0ThJxeVxM50Kkqc7Zg8wdCe3I/wBmerbD2p+vt96X7o6P7+fzyXFGqqkd4GwlyZgTCMkBYQGgLCMkCYQJICwjJIC0ZJGrsGvkyHh7w7jr6/zTz32ssuzuI3C4T0fivusejK2/p4amuen5+cjUM5M0SDg2NjY2yPI85OEt2SfQnCW7JS6H0ds3FCvRpVRpVpJUHc6hvxnSnXnyd0prdZj8W/38bXbwNViJ3ez47trTXcvjqas/3MoLNwxsMsREMsCIZYiLDJERZZwtLfYDhqe4a/l4yo25f/o7OU4v3n7q8Xz8llmCvU7ODkbgnkxSEhEIkIhEhEIcRCJCIQ1SmGFj/UEZgiZaFxUoVFVpvElwHCbhLeQqNPdWxN8yb2tqSdPGZL27ld15V58ZfbA6tTtJuRIzWIFSpixey2Pe1r9wsSZ0lj7N1q7SqzVNtZSesmuu7nh4+hu07OT1k8fErVhdganK28MtzPI8cuf5Xl5c7Iq7Lto1rKTcovMv9ljp0XTXi3k2uzdKH9Lx8fzl9yFRCps3gRoQPlqMvnLrY+2aW0IaaTXFfVd3yMtKtGosr0BMJdGZAXECQF4ySAvAaAtGTQF4xl7YQ+sb9j8ROP8AbB/0KS/2fyNO/wD2LxNozgSsIxjPSdidKepw1Cnvfo8PTTX7qAfhOkpPNOL7kdbQknSi+5fI8ExdTfqu33qjHzJM9DtVihBf6r5GCXFjJM5BhliIhlgRDLERYZYiLNLZK5seQA8yb/IThvbKprRp/wDJ/JL6lffvSK8TUE4crSQgIcRCJCIiSEQhxEIkIhDwEQqIGBB0IseGR7RJ06kqc1OPFPK8UThJxaa5Aa1NQtj7ouDca3vcd5+c3rW6u3dxrUm5Vf8A7N6Y+XoZqc6jqby1ZUIzOtrDW1+NzYacJ6dsqN8qbd602+CWNF0eNPn4lpT38e/jPcB6sDQAdwEsYUacHmMUvBJGXJB5lJIC8CQFoySAtAYFoySAtGSLmxG+tI50z6EfnOR9sIN29OfSWPVfwal8v6afebRnn5VjGMZXbaTKSLHI28pc0qjUI+COgo1WqcV3I5OvT3HZfuuw8jaenWzzQg/9V8jNLiOkzkGGWIiGWBEMsRFhliIs1dkaN+0B5C/4zzr2vlm8gukF85FXf/uS7jRE5M0SQgIcRCJCIiSEQhxEIeADxCBVqlshqdOztlpsnZs764UEnu5959F93jCM9Ck6ku4rdUoNwBfnx8TxnrFO2o08bkUsLCwuC6FtywQeZySAtGSBPGSQF4EgLRkkBaAwLRkkBaMkSwNbcqqeBO6e5svnaUvtDa/qLCaXGPvLy4/DJjuIb9Jrz9DpDPKykImMZcTYhcBvvAHzzl5Sp/04+COjoUm6UfBfI4/pPR6vH4tPuYyuv8NVh+E9G2fLetab7kvTQyT4sorNwxsMsREMsCLDLERYZIiLNDZVSzkfeW/iv9D6TivbC2zGncLlmL+a+poX0MxUuhrCcGVhIQEOIhEhERHiAeAh7xCFeAFZWvn97Pw4en4z13YtkrSzhDGrWX4v7cPIuKcNyKj+ZIsZamUExjGgLGBICxjJAnMCQFoySAvAkgLRkkBaMaAvDCejJo6HZuL61Bn7y5N38/HXznku19nysrmVPHuvWL6r+ODKW5ounPufD87hbRxoopc5kmwHM/lFsvZtS/r9lHRcW+i/OAUKLqywj3Lox0dR8DhWqCzthKDOLaMaalh53lqoqHux4LQ6iEd2KiuR4f7W8F1O2cULWFRkqr2h6alj/FvjwnY7Eqb1ql0bX1+phqrU5RZbGEMsREMsCLCoYhBkMCLLFCpusrfda57tD6Eyq21bfqbGpBccZXitfjwMNWG/BxNPB1D1lRWJNjcX4C+ndZknnd/a01Z29xTjjeTi/wDknx8X9CsrwXZQnFd358S9KY1CUQh4hDiAh4gHgIDUr2yXM+g7/wAv+5dbJ2JXv5Z/bDnL6Lq/guZsUbd1NXovzgBXIAcgB5T1aKwsItOJFmjGCYxjBsYEkBYxkgTGA0BYxkgTGMkgLGBJAWMZIC0CSI06zI28hsbWvlp3HWat5Y0LyG5WjlemPMUoRmsSWUEQVMZXpU7+9VqJSXLK7sFGXeZqULGhsy2qdjnm8vjw0WenTxHQoxp6RPr+lTCqFGQUADuGQnHFgeIf4htl7tfC4kDKpSaix4A02308SKj/AMM6HYFXE503zWfTj8zFVXM8lUzpjXCoYEQymIiwqmIiGUwIsKpiIh6OK3HVjfIbrHmALXJ4ZAeK9s4+82NUVrVtopuOe0g+j5wfPhnD4PPXQ150N6nKC8V9vzr3G+J58Uo4iERq1gmvHSwuTNq0sa93PcoRy+P42Tp0pVHiIJcaOIYdtgf5STLOt7NbQpQ3tzPcmm/T7ZMzs6iWdGSOMHAMRzsPkTf0hH2a2jKG/ueTaTErOpjl+fAk2IG4zKfhB8CBfMHThrK2FlUVzG3rJxbaWunF4yY1RkqihJYy0ABtPYqdONOChBYSWEu4tsDFpMeCBaAyDNAYJjGMExgSBMYxgmMCQFjGSQJzAkBYxjQJzAkBYxkjsPY/sr6VtehcArhw2Ib/AOsWQ+FRqZlRtqtuW27/AJNL6maktT6anHmwcb7XNifTdlVgou+HtiE76QO+AOJNM1ABzIm1Y1+wrxqcs6+D0ZGSysHzIhnemowqmBEMpiEFUwIhlMREKpgRYVTEI28Afqk/Zy7hp6Wnju1IQhe1Yw4bz+f0KS4S7WWOpYmgYDNr1Luew2HYB/Weo+zdrCjYRml709W+urx6L6lvbwUaa79Rg0vjNgmGgIklTdN7XBFmHMc8+I+RPZOf29sf9fTUqf8A5I8O9dM/FfyYa1HtI6cVwIobAdgl5RU1Tiqn7sLPjjX4mURaZAIloDwQLRjBs0CQNjAYJjGMExgSQJjGSAsYxgmMCSBMYyQFjAkj3X/D/sTq8LWxTDPE1Aif8dIkEjvcsD/xicjtuv2lfcXCK+L4/Q2aawsnq8pjIMRfI8YAfKPTro+dm7QrULWQNv0e2i+aZnW2ak81M7bZVz29us8Y6P6fD45NapHDMRTLExBVMREKpgJhVMREMpgIIpiIlrC4tqeQsVvfdPbrY8Jze1vZyleydaD3Zv0fj08V6GtWto1deDNihWDi6/1B5Ec55zcW1W3qOlVWJL89CpqU5U5bsiji6TKxOqsb3H2b63HLt/s9t7O7coRoxtaz3XHOG3o9W+PJlhbV4uKg9Gvj+dCOHU1PhtYanh6anslxtXblCxiv7pPkmvV8cd3Uy1qsaS19BNdSQbXB4aaA/jNvZl8r63VdRxnOnh9CVOanFSRDeb/rP0JHziqu/jNumoSj0e9F+uq+BJp50+33+ROmWa+6L24Ai47w1vymjP2go0Jbl1CVOXesrya4+hjlVjD92n53ZItUtrlbW+XzltbXdG5p9pSknHr9+hkjiSzHUYVAdDeZoTjNZi0/DUeCJaTGQZoDBs0YwTGAwbGMkCYwJAmMYwTGBICxjJBdnYB8VWp0aIu9aoqKOF2NrnkBqTwAMw3FaNGlKpLkTisvB9b7F2amDw9KhS+ChSVBzO6M2PaTcntM4Cc3OTlLi9TbLsiAoAeZ+3Hot9KwYxVMfW4IEtbVqBzf+H4+7f5yy2Xd/p6/vftlo/o/L5ZITjlHz8pnamqFUwIhVMQgqmBEKpiEEUwIhFaIQWlVKm6kg9nHvByM0L7ZltexxWjnHB8GvP76GOdOM1iSyXqW02HxKD2rkfI/nOTu/Y+S1t6me6WnxX2RpTsV/Y/X7/wXqGKV/hOfI5HyPznKXdhcWksVoOPyfg+DNKpQnT/cjPqU6m8xKHNjmN09gsAb6AcJ3Wy9tbNtrWnR38NLXSXF6vXHXJZU61GMFFS+f2wCD+mvAg8iOE6elWp1oKdNpp80bHeK/HO40IJBHiJGvbUriO5VipLvE0msMSVCpuDn2+9fTUnPhzldebEtLmkqWN1LLW7pxxnThyRGdKE47rWndp/A1eqXYE2BAtkCLjPI3J598WzNjRsM9nUk0+Txj5Zz4NBSpRprCz5/9EC0uTLggWgANmgMGxjJA2MBgmMZIExgMExjJAmMCR7D7Beit2baFUZDepYe44nKrUHhdAe15y+3LvekqEeC1fj08vzgbFKPM9rlAZRQAUAGZQRY5gixHMQA+Yfad0QOysYQg/y9e70DyF/epHtUkeBXjedfse97an2Uv3R+K/jg/I16kcPJyamXBhCqYCCKYhBVMCIRWiEEDQETDQI4JhohD39NOYPMHgZjq0oVYOFRJp8mGORq7OxZe6tmVF7/AHh3cxl5ieZ7f2OrCqpU/wBks47n0+38FVdW6pvejwfwK20H+sPYqj5n/wBp03sjS3bOU88ZPywl+ehtWccUvMr706o2sDqrN8KkgcQP7v3CVt1teztZ7lWok+mrx44zjzISqQi8SeCKgtorG2uRy7+UKu17GlFSlVjh9Hn4LLHKpCOraJfR3P2D6D5masvaPZqWe0z4Rl9iH6ikv7iFbDOuZU25jO3eBn+Eja+0lhXlu7zi/wDbTPnqvXAQuKc9E/XQq9YDoRL6LUllamzjBFmjwANjGSBMYDBsYEgTGMZsdDujdTamMShTyB96q/8A46QI3m787AcSR3zSv7xWtLe5vReP2RkhHLPqnZ2BTDUUo0V3adJAiLyVRYZ8T28Zw0pOTbfE2izEAoAKACgBi9L+jdLamFfD1sr+9Te1zSqAHdceZBHEEjjMlGrKlNVIcUJrKwfLW29kVcDiHoYhd2pSNjbNWHB1PFSMwfkbidzZ3cLmkpx810f5wNWUcMqKZtEAitAQRWiEEDQIhA0QiYaAiQaAsEg0BYJ06pUgqbEccvLOad9Y0b2l2VZace9PqiM4Rmt2XAPUxQqfpFzAyZDY9xBvl5znqOwbyxqb1lWWHxUlp8M58cIwRt5U3/Tlp0f59h8DRDvb3rAXNyM8xlcAc5HbG0NpWVH35Q97ROKlldeOgrirOnDOnln65NkCwsMgJ5+25PL4lS8vVivEA14xjQAHUpK3xKD3gH5zJCpOm8wbXg8E4ylHg8AqmEpkEbi5jgAD4EaTYp31zCanGpLK14syRrVE87z9TEq7NqBiAu8ODXUAjxOs7629qLOVFSrPdnzSTfp3PxLSN3Scct4fTUkmx6h+IqvmT5f1mvX9r7eP/ipyl44X3Iyvqa4Jv4BcRsmmlMlmYEC+9w7t2VtD2k2hXuoxpxTTeNxLj58fPh3GKF5UnNJJeH8mNgsJUxFRKVFS9SowVVXUseH9Z3tWtGlBzm8JFqll4R9OezrocmycKEyavVs1dxxbginXcW5A53JsL2nD3l3K5qucuHJdF+cTajHdR1c1CQoAKACgAoAKAHH+0joMm16Hu7qYmkD1NQ6Hiab2z3Dz1U5i+YO1Z3c7apvx811X5wZGUVJHzTj8FUw1V6NdGp1KTbro2qnXuIIIIIyIIIuDO2t7incU1OD0+XczWlFpg1MzkAitARMNEIIGgLBINARMNEIkGgIfegGB96RlJRTlJ4S5gauyaDKSzAi4AF9TxJtw4Tz72n2nQunTp0Jb27lt8uXr8isvKsZJRi8mjOTNEUAGjGNeADRjGJgMjGA0BmFtao9astCkGYlgoVQSzu2gAGutp3vs1ZU7e3d7V0bzjujw9W/44lvY0MR3+b+R7p7LvZ6uzKfXYgBsXUXPQigp/wBNTxbmw7hlmcW0NoSup6aRXBfV9/yLeEN09AlcTFABQAUAFABQAUAFADk+n3QWhtel71qdemtqdYDMDXccfaS504XJGpvs2t3Utp78PNcmRlFNanzf0g2FX2dXNHFUyjDQ6pUX76N9pflobG4nZWd9Tuo5jx5rmv47zXlBxKAabhjJhoCJhohEw0AwSDQFgkGgLA+9AMFrZhBrJfmfPdNvWUPtLKUdnT3e7Phk17rPYyx+anRTy0pRXjAa8AGgMUYEbwGNGA0BhsFhKleotKiheo/wquptqc8gouLk2AvmZlpUpVHiKM1GhOrLdgj1v2f+z6lsy9aru1MVUuWfVae9qlO/fYtqewZTqZ3NSdKFJ/tikkvBYz4nTUqapxSO2mAyigAoAKACgAoAKACgAoAKAGX0h6P4faNE0cVTDrqDoyN95GGanu7jcG0nTqSpyUoPDQNZPA+m/stxOzt6pQ3sThxc7yj62mv+5TGoA+2uWRJCzpbLbUZ4hX0fXk/Hp8vAwSpdDglaX6aayjDgmGgIkGgIkGiAkGgIfegAt6KUVJNNZTA0sDtcrYVPeX732h3/AHh69843a3svFp1bTR/48n4dPD0waNeyjLWGj6cv4+XgbqsCLjMEXBGhE4RxaeGVTTTwx4ANeAxrxgNAYxMYHQ9Fuh+I2hZlHV0Dn1zg2Yf7a5GpqM8l1zuLTeo2M5az0XxLK32dOes9F8T1/o50cobPp7lBc2A36jWNSoRoWYAZZmwFgLmwF5awhGCxFF5Tpxpx3YrCNeTJigAoAKACgAoAKACgAoAKACgAoAKAHD9L/Zfg9olnUHD1zc9ZSAsxzzqUtGzNyRZjzm3a31e2/wDG9Oj1Xp9sEZRT4nj/AEl9l2PwN2Wn9Ipg/HQBZgL5b1L4x4Agc50NttyjPSqt1+q+/wAPMwypPkcWTYkHUGxHEEagy5hUjNb0Gmu7UxtYHDSQh96Ah96AYH3oBgW9ARf2ZtTqbhrlDmALXU9lzpOW257P/rJKtb4U+edE+/x+Zq3Nr2usdH8zoqb7wBGjAEdxF555ODhJwlxTx6FPKO62mPIiIu4AuSABxOQ840m9ESSbeEb2xeh+MxhBp0SiH/UrXppbLRSN9stCFsbaibtKxqS1loWFHZtWesvdXx9D0bo/7OMNhiHr/wCZqCxG+oFJSOK0cwTobsWIIytLGjbQpcOPUt6FpTo6xWvVnaTYNkUAFABQAUAFABQAUAFABQAUAFABQAUAFABQAUAMbbnRTB4+/wBKw9OoSLb9t2pbkKq2YecnTqTpvMG0+54E1k4La/sPw1S5wuIq0STo4Wqg7APdbzYyzpbauofual4r7YIOnFnJ4/2J45Cepq4eqvD3nRz+6VIH8UsKe34/3wfk8/PBB0ejOexvs52lQzqYaw59dQIPblUvNqO27V8crxX2yR7KRi4jYtembOlj+0h+RmVbYs3/AH/CX2Ds5DUNj16nwJf95B8zB7Xs1/f8JfYOzkbOC9nm0q9urw28Dx66gPm8xVNtWyi9xvPh98B2Ujv8H7Msa1g3UUltb3qjMwHCyopB/iE87Wz5yeZy19SujsqTeZy9NfsdBs/2U0xY4jEu9je1JFpqRyO9vk94I8JnhYUo8cs2obNox45f53HW7H6K4TBkGhQQML2qNepUF9QKjksB2XtNuMIw0isG7CnCCxFJGzJExQAUAFABQAUAFABQAUAFAD//2Q=="/>
          <p:cNvSpPr>
            <a:spLocks noChangeAspect="1" noChangeArrowheads="1"/>
          </p:cNvSpPr>
          <p:nvPr/>
        </p:nvSpPr>
        <p:spPr bwMode="auto">
          <a:xfrm>
            <a:off x="130237" y="-1789341"/>
            <a:ext cx="3780441" cy="3742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199"/>
          </a:p>
        </p:txBody>
      </p:sp>
      <p:sp>
        <p:nvSpPr>
          <p:cNvPr id="9" name="Oval 8"/>
          <p:cNvSpPr/>
          <p:nvPr/>
        </p:nvSpPr>
        <p:spPr>
          <a:xfrm>
            <a:off x="8496300" y="457201"/>
            <a:ext cx="3200400" cy="1703965"/>
          </a:xfrm>
          <a:prstGeom prst="ellipse">
            <a:avLst/>
          </a:prstGeom>
          <a:solidFill>
            <a:schemeClr val="bg1">
              <a:lumMod val="85000"/>
            </a:schemeClr>
          </a:solidFill>
          <a:effectLst>
            <a:outerShdw blurRad="50800" dist="101600" dir="4200000" algn="t" rotWithShape="0">
              <a:schemeClr val="tx1">
                <a:alpha val="40000"/>
              </a:scheme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tx1"/>
                </a:solidFill>
              </a:rPr>
              <a:t>Celestial Kingdom (Mormons)</a:t>
            </a:r>
          </a:p>
        </p:txBody>
      </p:sp>
      <p:sp>
        <p:nvSpPr>
          <p:cNvPr id="10" name="Oval 9"/>
          <p:cNvSpPr/>
          <p:nvPr/>
        </p:nvSpPr>
        <p:spPr>
          <a:xfrm>
            <a:off x="8496300" y="2590801"/>
            <a:ext cx="3200400" cy="1703965"/>
          </a:xfrm>
          <a:prstGeom prst="ellipse">
            <a:avLst/>
          </a:prstGeom>
          <a:solidFill>
            <a:schemeClr val="bg1">
              <a:lumMod val="85000"/>
            </a:schemeClr>
          </a:solidFill>
          <a:effectLst>
            <a:outerShdw blurRad="50800" dist="101600" dir="4200000" algn="t" rotWithShape="0">
              <a:schemeClr val="tx1">
                <a:alpha val="40000"/>
              </a:scheme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tx1"/>
                </a:solidFill>
              </a:rPr>
              <a:t>Terrestrial Kingdom</a:t>
            </a:r>
          </a:p>
        </p:txBody>
      </p:sp>
      <p:sp>
        <p:nvSpPr>
          <p:cNvPr id="11" name="Oval 10"/>
          <p:cNvSpPr/>
          <p:nvPr/>
        </p:nvSpPr>
        <p:spPr>
          <a:xfrm>
            <a:off x="8496300" y="4648201"/>
            <a:ext cx="3200400" cy="1703965"/>
          </a:xfrm>
          <a:prstGeom prst="ellipse">
            <a:avLst/>
          </a:prstGeom>
          <a:solidFill>
            <a:schemeClr val="bg1">
              <a:lumMod val="85000"/>
            </a:schemeClr>
          </a:solidFill>
          <a:effectLst>
            <a:outerShdw blurRad="50800" dist="101600" dir="4200000" algn="t" rotWithShape="0">
              <a:schemeClr val="tx1">
                <a:alpha val="40000"/>
              </a:scheme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Telestial</a:t>
            </a:r>
          </a:p>
          <a:p>
            <a:pPr algn="ctr"/>
            <a:r>
              <a:rPr lang="en-US" sz="2400" dirty="0">
                <a:ln w="0"/>
                <a:solidFill>
                  <a:schemeClr val="tx1"/>
                </a:solidFill>
                <a:effectLst>
                  <a:outerShdw blurRad="38100" dist="19050" dir="2700000" algn="tl" rotWithShape="0">
                    <a:schemeClr val="dk1">
                      <a:alpha val="40000"/>
                    </a:schemeClr>
                  </a:outerShdw>
                </a:effectLst>
              </a:rPr>
              <a:t> Kingdom</a:t>
            </a:r>
          </a:p>
        </p:txBody>
      </p:sp>
      <p:sp>
        <p:nvSpPr>
          <p:cNvPr id="8" name="AutoShape 8" descr="data:image/jpeg;base64,/9j/4AAQSkZJRgABAQAAAQABAAD/2wCEAAkGBxQPEBQUEBQUFRUQDxQUFRYWFRYXFRQUFBUWFhYVGBQYHCggGRonHBQVITMhJikrLi4uGB8zODMtNygtLisBCgoKDg0OGxAQGywlICYuLC01LS0sLCwvLCwwLywtLCwvLCwsLSwwLCwsLCwsLCwsLCwvLCwsLCwsLCwtLDQsLP/AABEIAN8A4gMBEQACEQEDEQH/xAAcAAABBQEBAQAAAAAAAAAAAAADAAECBAUGBwj/xABDEAACAQIDBAcEBggGAgMAAAABAgADEQQhMQUSQVEGE2FxgZGhByIysRQjQlLB0TNicoKSsuHwCCRDY3PxU8IVg6L/xAAbAQACAgMBAAAAAAAAAAAAAAAAAQIFAwQGB//EADoRAAIBAwEFBQcDBAIBBQAAAAABAgMEESEFEjFBURNhcYGRBiKhscHR8BQy4SNCUmJy8TMVJIKSsv/aAAwDAQACEQMRAD8A9xgAoAKACgAoAKACgAoAKAGDtfpjg8IStSsrODYpT+scHkwXJP3rTHOtCH7ngxVK9On+94OQ2h7VTph8PYWyas4uD200uD/HNOe0IL9qz8DQqbVpr9ib+BzuM6fY+rpWFMcRSpoB5uGYec1pbQqPhhGnPalZ8EkZFfbWJqG74nEG/Dr6oX+ENb0mF3dZ/wBxryvriX930KtSszfEzN3kn5zH29X/ACfqzH+prf5v1ZBTbTKLt6n+T9WL9RV/zfqyxTx9ZfgrVl/YrVF/lYSSuaq/uZJXldf3sv4XpTjqQAp4utYffK1b9hNZWPrM0b+suOH5fbBsR2nXXFp+K+2DewXtOxafpadCsLZAb1Jj3uN4eSzPDaX+UfQ2ae1v84+n59TqNl+0zCVcqwq0Gva7rvoT2PTvYdrBZuQu6U+D9dDfp31Cpwljx0/g7DCYunWQPRdKiNoyMGU9zDKbJthoAKACgAoAKACgAoAKACgAoAKACgAoAKACgAoAcF0w9quDwG8lI/Say3BSmw3FI4PVzAOuQuQRmBN+02bXuNYrC6v6dSEppHjvSL2kY/HN71Xq6d/0NK6oRyfPecW4E25AS9jsG3dNwk22+ecY8MfXJgnNzWOHgHom6qbWuoNhoLjSeX1Y7s3HOcNnMz0k0EtMZEe0BAMRi0p232Av3k+Qzm1a2NxdNqjBywZKdGdT9qCUKy1F3kNweOfDvmKvQqUKjp1ViS5EZwlB7suIS0wkBrjnAepDEV1prdzYXt48gBrM9tbVbmfZ0YuT6IlTpyqPEVkkjBgCpBB0IzBmKUXCTjJYaItNPDJWkRBcFiqmHfrKDvSfK7IxUta9gw0cZnJgR2TNSr1Kf7WbFG5q0v2Py5HdbA9p1RLJjk6xdOupABxoLvS0biSVt2KZZ0doRlpPT5FvQ2pCWlRYfXl/B6RsvadLFUxUw9RaiHK6nQ8VYaqw4g2Im+mmsotE01lFuMYoAKACgAoAKACgAoAKACgAoAKAGX0i6Q4fZ1E1cVUCLoo1d2+6ijNj8tTYZzJSpTqy3ILLE3jieA9OPafidpb1OjfD4c3G4p9+oP8AcccLfZGWdjvazqLLY1Ol71b3n05L7/mhglUzwOFCy7MWTd2JgEZN9hc7xGemXZOA9pNq3ULmVtCeI4XDR6rOr4+WmhV3lepGe5F4RtgTjytKmM2klI7pDE2vYAZcrkkS32dsS6v4OpSwop4y3z8ss2aNrOqt5YS7zE2hijWa+YWwAW9+eZGl8/Sd3sbY0LGlipuym3nOOHcm9fkWdvRVKOOfUrBLaCXhnyFo1nT4GZe45eWk0LrZdpdPNamm+vB+qwzHOnCf7kmEqYyowszsR4D+UCa1HYOz6MlKNJZXVt/BvBCNClF5UV+eJV6ochLdxi1hrQz7zJPc6km2lyTbzmGja0KGeygo56JL5CSS4LAXCYp6JuhyOqn4T+R7ZobT2Nb36zNYlykuPn1X4mjHWowqr3vU6PAY0VluMiNV4j8x2zzbaWza1hV7Op5NcGvziimr0JUpYfDqWZXmEa0ALGzdoVcLU6zD1GpvlcrowH2XU5OuZyOl7ixzmejcTpP3fQ2be6qUH7r06cj1boh0+p4wrSxAFKubAW/RVT+oT8LfqHPPItYkXNC5hWWmj6HQW15TrrTR9PzidpNk2xQAUAFABQAUAFABQAUAFADlOnvTmhsil7/v16ik0qIOZ4bzH7KX48bG17G21aWdS5nuw83yX50Iykonzh0h29X2jXNbFOXY6DRKa8ERfsr6nUkm5nZ2lnStobsF4vm/zoa0pNmeFm0QNLZWzetuWNlBtlqTy7NROY29t12X9Givfazl8Evq/gjTurnstFxOioUgihVyAGU88r1516jqVHmT1bKic3OTkzN2rjmRwqED3bnIHUm2vd6zpvZ7YtC9pSq186PCw8ctfmbtpbwnHekuZlVHZzdiSeZ/pO5tLOjaU+zoxwuPn5lhGMYLEVhDbs2iRLdgGRbsBZFuwDIt2AxisAIlYBkJhFfrFNNd5he2VxmLEnMW15yp21+kdq4XU92L6cXjktH8EY6zhuNTeEbuASsGY1itiMgDoezLTxnne0Z7OcIRs1LK4uXPv48fJFTXdDdSp5z+fnAuypNYUYyLLcWOYMabTyiSbTyj0HoT0/NLdoY57pkqV2NynIVWOq/rnT7XFhcWt5v+5Pj8/wCS9sr/ALT3KnHr1/k9SlgWooAKACgAoAKACgAoAcn7QumtPZGH3snr1QRRp8yNXa2YQeug5jbs7Od1U3I8Ob6L84EZS3UfNG09oVcXWetiHNSpUa7MePIAaAAZADIAACdtb28KEFCC0/NWaspNvUAomYiEVYhFvBYh6Z+rsS1hYi4J4ZAjP85TbX2Xa3cO0rtx3U/eXTpz/PEwVqUKi9/lzNnHbQ3BurYvbO2YU/n2Ti9jbCnez7SeVSXPg5dy+r5eJW0Lbfe8/wBvzMW3rr2melU6cacVCCwlokWvDREgskBILARLdgGRbsAyPuwAbdgGRt2AZIlYDHo1CjBl1HkRxB7JpbQsKd7QdGp5Pmn1X5wIVIKpFxkbOF2sjZP7h7fhP7352nne0PZ27tMyS349V9VxXxXeVdWynDWOq+Pp9gm1gxpEIGJNvhNiLZ35kZaCaOynRjdQlWaUVx3k5J92Pry4kLVxVROTWO/8+Zl4Ha7ghX94FgN45MLm2fO3nOp2n7NUOylc2ssJJyxxTSWdH/2b1eyg05Q0545G8Zw5VEYDO59nvTT6MUwuKb6l2CUHb/RY/DSY/wDjOik/CbD4SN25srl1PclxL7Z946n9OfHr1/k9algWooAKACgAoAKAGT0p6QUtm4V8RXOSZKo+Ko5+FF7T6AE6AzLRozrTVOC1Ym8LJ8s9Idt1toYl8RiGu9Q5D7KKPhpqOCgfiTckmdzaWsLamoR831ZqylllFRNkgFVYhBFWBEItMn7JN9MjYnsOhmlWvbNb0Kk46cU2uWvAi5xXFo1qexLWu+VtAts+wkn5TjanthWw1ClFdMtvTw0K6W0OkfVgcbgeqK2JIa+trgi3Lv8ASXOwduVL+U6dVJNLKxnVcHxb4aGe3uO1zlYaABZ0psZJBYCyPuxBknSolmCi1zzyGl/wmltC/hZUHWmm1w07/oQqVFCLkyy+y3BAFiDqdAumoJufDlOcpe2FGUJupBprgs5y/HCxyNaN9Tabax9S6uyqYGYJ7SxH8thOcq+0m0akt5VN3uSWPjl+rNSV7Vb0ePJfXJWxOyeNI/usT6NmfA+Ylns72sq0/du1vLqsJ+mifw8zNSv+VT1X2M+tRZDZgVJ0vbPuIyM7Gx2pa3q/oyy1yejXl9tDfp1YVFmLyCKywMhArAZo7IxoQbjmw+yToP1b8By/6nB+0uxZKf6m3jlP9yS4Prjv59+vMr7y3cnvwXj9/uLbuGp2377rMNAL79ufLv8AnlNf2avL1SdClDfhzTeFHPf39MPPQVjVqZ3EspfD86FnZGKNWn73xIbE8+R/vlK3bmzlY3ThH9rW8u5dPJ/DBgu6Kpz04PUumU5rFPayg0Klxf3CfLO/pN/Zct29pa/3R9G8P1RsWzaqxx1PS/Yx07OLp/QsU969Fb0nbWtSX7JPF1HiVzzIYzrtp2H6WpmP7Xw7u77d3gdTCW8j1OVZMUAFABQARgB8z+1Xpgdp4wrSb/LYYlKQGjto1btvoP1QNCTOv2RZdjT7SS96XwXT6s16ksvBxiiXBhCqIhBVECJbwOFNRgLZX96xGQHAjUXty4zndqbbhbUakGnGpqo5T15KSeMcNfFYNevWVOL68vzgdKBPMSjZICAiptOgXQbuZU3tzFiDbtzv4S62BtCFndqVT9slut9Mta/DXuNq0qqE9eehlDS/CepqSaynoWoVqLKAWUgE2BNuOmV7jxErLfbNncV+wpTzLXk8PHR8/IxxrQk92LyxgstCeSxgWVagLZZEA8ATz8LjxnMe1VOvUs12SzFPMscccvLr5GtdxlKniJarYzdq5n3F9095AO8e7Iec5m32FKtst3ME3NvKX+qynhdc6+SwasLbeo5X7nr/AB+dxfnNmiKAEK1IOLMLg/3fsPbMlKtOjNTptprmiUJyg96L1MHF4Xq2te4tcHjbt7Z6lsLar2hQbmsSjhPo+/8Agu6FbtY55gTQbd3t07vPh387duk2ZbYso3H6d1Fv8OeM9M8M+fHTiZO1hvbmdegBllmZB0wZKFkF91rFQPeHG9uI7vztS1tr29re9hVjuZSe/ph+Phqsvn0WpCVeMZ7stM8+RY2JiQjsGIAewF9N4E5X4HP0lR7V2sq9KncUlvJZy1ro8NPTlxNe+pSnFSiuHyN4zgSpK2MxSUx9YwG9cWzJPPIZ8ZuWlncXM92hFtrXTkZ6VKpUfuLgZOxKvV4wPhSy7g3lfijAggi/C62sdcwcrzrNp1bqns2H6ySVVTylplxw1rjz1+paTq1aVKMpv3k/X8R9MdFNurtDCpWFg3wVUBvuVVA3l7swwvqrKeMrqdRVIqSLalVjUgpx4M2JMyCgAoAede2vpScFghQpG1bG7yXGqUR+kbvNwo/aYjSWWyrT9RW979sdX9F5/LJCcsI+d1E7U1QqiBEMoiEEUQIhVXzHEZEdx4TFVpU6sdypFNdGskXwwzT2fjG3grG4Y2udQeGfEXyz5zi9vez9ClQlcW6xjjHisdVzWPTBoXNtDdcorDRsThysHiEU8XgLneTI8Rwb8j8/WdFsb2gqWP8ASqe9T+MfD7fI27e7cPdnw+X8EMBUBBpODlfIjhrunlbhwta0ltu1UKiv7Vrs5NYcdMSx05PRvu7iV1Bp9tB6d35+PiBehZyq5+9YZ55gHU8r+k6vZ+1sbLV3cZeNHji9cL6G1TrZpKcvzkSw2GNQEqQLcCDfMX14es19p+0n6KuqapNppPLeM56aPTr3/GNa5VKWGvP8/gG1Ipkw3eX3T3H8NeyWWzdr2d2lGi8P/F6PyXB+RlhVjU1i/uToVGp/Dp90/D4fdPd6zX2psC3vYuUUoz6pcfFc/HiQq0YVVrx6/nE1MPWFQXHcQdQeRnm13aVbSq6VVYa+Peu4qalKVOW7IJaapjMHF1C7EngbAcLA5Ceo7J2ZCls7dpv3qkct97jp6ZLyhTUKeFz+qLWNxqtT3Uz3ha2m6OII4ZZWnM7E2Jcu9Uq0XFQeXnm1wS66654Y8UalvbTVTemuHxMllnpBaBtnVNyqOTe6fH4fWw8TOc9qLRVrJ1EtYPPlwf38jXu4b9J92v3+HyLL1qNe4qruOMjve6wPLe0PcfKclSo7RsIqvbS3qb1zHWL/AOS5d+Ua0YV6PvU3ld2q9PzxD7IrmpRUtqMr87cfKam2LONrdypx4aPwys48vkYbumqdVpANt4s0wo3UZXvfeFxcW7e30m77P7Np3s55qOMo4axx7/TT1MtnRVRt5aa6GFs/EmlUBGhNmHAgmdttnZsLqzcX+6Cynxei5+ONe/Us69JVINM9X9nG3PomMCMfqsUVptyWpf6pvM7v74J+Ged7PrYluPn8zV2XX3Zdm+D4eP8AJ7VLcvhQAUAPlX2h9IP/AJLaNasDemp6qjy6qncKR2MSz/vmdtsq27G3WeL1f0+BrVJZZz6iWJiDKIiIVRAQVRERCqIEQ+HS7pb76nyYH8JV7aqRhYVnL/Frzei+LMVaWKcm+jOhE8iKIcQESiEN1Q3t6wuBa/G3KS7SSi4Z0445Z/GPeeN3OhEYcb+/x9L2tfvtlNn9fX/Tfpd73M5x+cuZPtpbnZ8irUwe5dlqFbDLIeCngw4Wtfxlp/6pVv6dK0nRU2sJNZUsaLjnTRat6c8aGwrjtcQcM/nw+RPDVy/u1ADvDgMu0EccuPZM229grZ8I16Um1nGvFPitVx4PkguLdU1vwbK1WgU1GV7BtQeAvyPpOp2R7QULxRpTeKnTk31T7+ODbpXEanj0+wTAkCpnlvLbvIIsPVvWaHtjRcqNOquTa9V/BivYt00+jNKeflYc9qL8857TZw3LenHpGK+COgWiwQZZskgbCAwTrGSTB1CTqScgM+Q0F+Os1rWzo228qMd1N5xrjPcuXkEYqPBYLWB2l1S7pUkb17g559h1nNbZ9nKt5cuvSmllLR54rTTC6Y8zWuLTtZbyeCxtY9bhw6jIMGz1AFwfnKTYb/QbU7Kvo9Y92XjHkzXtf6Vdwl4fIq7DwqOH31BswtcaZcDwln7V3dalXpwpzcfdb0bWctr6Ge9qzg4qLwbbC/jyyPnOJi2nlFbGTi01yPeuhm2PpuCpVWN3C7lX/kTJjYaBsmA5MJ0dKoqkFJczrKNVVaamuZtzIZTkfaptv6Dsqu6mz1QKFPOx3quRIPMJvt+7NuxodvXjDlnXwWrIyeFk+YEE7w1GFUQIhlEQmFUQIhlEREKogRZf2ZTu9/ui/ich6b05L2uudy2jRXGT+C/lo072eKeOv59jXE87KklEIcRCHgA1Rwouf+zyme1tqlzWjRprV/mfBEoQc5bqKL3Y3bwHAd35z1TZWyaNhTxFZk+Mub+y7vUtqdONNYRGjWCP7wOtha1vG5vfsEqPaGjdXrVvRcGlru73vt+DxhakLinOpHdjj6/9FjEYhWQhSCWytoQDqSNRl+E5nZex7mV9CFWEoJPLeHpjXjw1emTUoW81UW8msc/5KlSncEHjPUZRUk4y4Ms08FinjbZOM+ajI+HA+nbPOr72Uuac/wD2/vxfek1450816Ir6lk8+5w7/AM/OhRrgFroCoJJIJBvfXLh5+E6rY9lf20FC4qRcVwWMtL/lp8mb1GM4xxN5/Ov8eYJhL0zA2EYwLCBIEwjJAnEjUclBuPHDx4jOloIoQBLFbZcQQfnPGbipVqVpTrZ329c8c/T6FDOU3NuXEp7MwwpGoqm4Djw929u3UZyx2pf1byNGdWOGo8f8tWs93D1Ni5quooya5fUvGVJrHoHsf2lu1q2HJyqoKyjhvpZH8SrU/CnLbZ1TMXDzLzZVXMXTfLU9UlkWx4l/iH2rephcKD8KNXcftHcpn/8ANXznQbApZnOp0WPX/oxVXpg8hUTpzXCoIiIZRAiwyCIiFUQIsMoiImnsofF4fjPPfbCT/VU4/wCvzb+xW3z1iaInIGgOICJCIQ8QiviviUfqsfVRf1PnO09jYRdSrN8Uoryec/JG9ZLST8PqQ3Z3huh8Kt1IIuN5rjhnn+M8r9pNNp1P/j/+UVl08VcruBVMIQfctb7pJAHdkcuyb+y/ampbU+zuE5rk86ru149xkpXmFieX3gHUg2YWJ04g9x/DWdjs3bFtfp9m8SX9r4+PevA3adWNRZiQZZamUGwjGCYQJAmEY0BYQJAmEZJAXECRZwO0eqG6VuLki2RBOed9Rf8AszlNs+zkryv29KaTeMp8NNMrHy+Jq17TtZbyeGaWzBdN/jVYufE2A8AAJx21fcuOw5U1uLTHDi/NtvzNC50nuclp+eJaMrjCanRLG/R8fhqnAV1U8t2rekxPYA5PhNuznu1l36G7YVNyuu/T88z6Al6dKfMftfxxr7ZxGdxS6ukvYERd4fxl52OxKe7ap9W39Poa9V6nIrLYwhliIhlgRYZBERCoIEWGURCNTZlIgFjo1rDsF8/G/pPNPai+pXF0o0/7Mpvq88PBfPJVXlSMpKK5fnwL4nMmkOIhEhEIcQENUpBteGliQR4jOZ7a6rW0+0oycX3EoVJQeYsA9LdIzJDXFjqDa+R7gdbzuPZ3blxeVnQrtPRtPGHxWmmnwN+3ruplSC4ZM2PMgdmQ1787eA5Sk9q6ynfbiS91JZ5vOuvhk17yWZpdEHtOZNQHUphhZhcH+/OZKdSdOSnBtNc0ThJxeVxM50Kkqc7Zg8wdCe3I/wBmerbD2p+vt96X7o6P7+fzyXFGqqkd4GwlyZgTCMkBYQGgLCMkCYQJICwjJIC0ZJGrsGvkyHh7w7jr6/zTz32ssuzuI3C4T0fivusejK2/p4amuen5+cjUM5M0SDg2NjY2yPI85OEt2SfQnCW7JS6H0ds3FCvRpVRpVpJUHc6hvxnSnXnyd0prdZj8W/38bXbwNViJ3ez47trTXcvjqas/3MoLNwxsMsREMsCIZYiLDJERZZwtLfYDhqe4a/l4yo25f/o7OU4v3n7q8Xz8llmCvU7ODkbgnkxSEhEIkIhEhEIcRCJCIQ1SmGFj/UEZgiZaFxUoVFVpvElwHCbhLeQqNPdWxN8yb2tqSdPGZL27ld15V58ZfbA6tTtJuRIzWIFSpixey2Pe1r9wsSZ0lj7N1q7SqzVNtZSesmuu7nh4+hu07OT1k8fErVhdganK28MtzPI8cuf5Xl5c7Iq7Lto1rKTcovMv9ljp0XTXi3k2uzdKH9Lx8fzl9yFRCps3gRoQPlqMvnLrY+2aW0IaaTXFfVd3yMtKtGosr0BMJdGZAXECQF4ySAvAaAtGTQF4xl7YQ+sb9j8ROP8AbB/0KS/2fyNO/wD2LxNozgSsIxjPSdidKepw1Cnvfo8PTTX7qAfhOkpPNOL7kdbQknSi+5fI8ExdTfqu33qjHzJM9DtVihBf6r5GCXFjJM5BhliIhlgRDLERYZYiLNLZK5seQA8yb/IThvbKprRp/wDJ/JL6lffvSK8TUE4crSQgIcRCJCIiSEQhxEIkIhDwEQqIGBB0IseGR7RJ06kqc1OPFPK8UThJxaa5Aa1NQtj7ouDca3vcd5+c3rW6u3dxrUm5Vf8A7N6Y+XoZqc6jqby1ZUIzOtrDW1+NzYacJ6dsqN8qbd602+CWNF0eNPn4lpT38e/jPcB6sDQAdwEsYUacHmMUvBJGXJB5lJIC8CQFoySAtAYFoySAtGSLmxG+tI50z6EfnOR9sIN29OfSWPVfwal8v6afebRnn5VjGMZXbaTKSLHI28pc0qjUI+COgo1WqcV3I5OvT3HZfuuw8jaenWzzQg/9V8jNLiOkzkGGWIiGWBEMsRFhliIs1dkaN+0B5C/4zzr2vlm8gukF85FXf/uS7jRE5M0SQgIcRCJCIiSEQhxEIeADxCBVqlshqdOztlpsnZs764UEnu5959F93jCM9Ck6ku4rdUoNwBfnx8TxnrFO2o08bkUsLCwuC6FtywQeZySAtGSBPGSQF4EgLRkkBaAwLRkkBaMkSwNbcqqeBO6e5svnaUvtDa/qLCaXGPvLy4/DJjuIb9Jrz9DpDPKykImMZcTYhcBvvAHzzl5Sp/04+COjoUm6UfBfI4/pPR6vH4tPuYyuv8NVh+E9G2fLetab7kvTQyT4sorNwxsMsREMsCLDLERYZIiLNDZVSzkfeW/iv9D6TivbC2zGncLlmL+a+poX0MxUuhrCcGVhIQEOIhEhERHiAeAh7xCFeAFZWvn97Pw4en4z13YtkrSzhDGrWX4v7cPIuKcNyKj+ZIsZamUExjGgLGBICxjJAnMCQFoySAvAkgLRkkBaMaAvDCejJo6HZuL61Bn7y5N38/HXznku19nysrmVPHuvWL6r+ODKW5ounPufD87hbRxoopc5kmwHM/lFsvZtS/r9lHRcW+i/OAUKLqywj3Lox0dR8DhWqCzthKDOLaMaalh53lqoqHux4LQ6iEd2KiuR4f7W8F1O2cULWFRkqr2h6alj/FvjwnY7Eqb1ql0bX1+phqrU5RZbGEMsREMsCLCoYhBkMCLLFCpusrfda57tD6Eyq21bfqbGpBccZXitfjwMNWG/BxNPB1D1lRWJNjcX4C+ndZknnd/a01Z29xTjjeTi/wDknx8X9CsrwXZQnFd358S9KY1CUQh4hDiAh4gHgIDUr2yXM+g7/wAv+5dbJ2JXv5Z/bDnL6Lq/guZsUbd1NXovzgBXIAcgB5T1aKwsItOJFmjGCYxjBsYEkBYxkgTGA0BYxkgTGMkgLGBJAWMZIC0CSI06zI28hsbWvlp3HWat5Y0LyG5WjlemPMUoRmsSWUEQVMZXpU7+9VqJSXLK7sFGXeZqULGhsy2qdjnm8vjw0WenTxHQoxp6RPr+lTCqFGQUADuGQnHFgeIf4htl7tfC4kDKpSaix4A02308SKj/AMM6HYFXE503zWfTj8zFVXM8lUzpjXCoYEQymIiwqmIiGUwIsKpiIh6OK3HVjfIbrHmALXJ4ZAeK9s4+82NUVrVtopuOe0g+j5wfPhnD4PPXQ150N6nKC8V9vzr3G+J58Uo4iERq1gmvHSwuTNq0sa93PcoRy+P42Tp0pVHiIJcaOIYdtgf5STLOt7NbQpQ3tzPcmm/T7ZMzs6iWdGSOMHAMRzsPkTf0hH2a2jKG/ueTaTErOpjl+fAk2IG4zKfhB8CBfMHThrK2FlUVzG3rJxbaWunF4yY1RkqihJYy0ABtPYqdONOChBYSWEu4tsDFpMeCBaAyDNAYJjGMExgSBMYxgmMCQFjGSQJzAkBYxjQJzAkBYxkjsPY/sr6VtehcArhw2Ib/AOsWQ+FRqZlRtqtuW27/AJNL6maktT6anHmwcb7XNifTdlVgou+HtiE76QO+AOJNM1ABzIm1Y1+wrxqcs6+D0ZGSysHzIhnemowqmBEMpiEFUwIhlMREKpgRYVTEI28Afqk/Zy7hp6Wnju1IQhe1Yw4bz+f0KS4S7WWOpYmgYDNr1Luew2HYB/Weo+zdrCjYRml709W+urx6L6lvbwUaa79Rg0vjNgmGgIklTdN7XBFmHMc8+I+RPZOf29sf9fTUqf8A5I8O9dM/FfyYa1HtI6cVwIobAdgl5RU1Tiqn7sLPjjX4mURaZAIloDwQLRjBs0CQNjAYJjGMExgSQJjGSAsYxgmMCSBMYyQFjAkj3X/D/sTq8LWxTDPE1Aif8dIkEjvcsD/xicjtuv2lfcXCK+L4/Q2aawsnq8pjIMRfI8YAfKPTro+dm7QrULWQNv0e2i+aZnW2ak81M7bZVz29us8Y6P6fD45NapHDMRTLExBVMREKpgJhVMREMpgIIpiIlrC4tqeQsVvfdPbrY8Jze1vZyleydaD3Zv0fj08V6GtWto1deDNihWDi6/1B5Ec55zcW1W3qOlVWJL89CpqU5U5bsiji6TKxOqsb3H2b63HLt/s9t7O7coRoxtaz3XHOG3o9W+PJlhbV4uKg9Gvj+dCOHU1PhtYanh6anslxtXblCxiv7pPkmvV8cd3Uy1qsaS19BNdSQbXB4aaA/jNvZl8r63VdRxnOnh9CVOanFSRDeb/rP0JHziqu/jNumoSj0e9F+uq+BJp50+33+ROmWa+6L24Ai47w1vymjP2go0Jbl1CVOXesrya4+hjlVjD92n53ZItUtrlbW+XzltbXdG5p9pSknHr9+hkjiSzHUYVAdDeZoTjNZi0/DUeCJaTGQZoDBs0YwTGAwbGMkCYwJAmMYwTGBICxjJBdnYB8VWp0aIu9aoqKOF2NrnkBqTwAMw3FaNGlKpLkTisvB9b7F2amDw9KhS+ChSVBzO6M2PaTcntM4Cc3OTlLi9TbLsiAoAeZ+3Hot9KwYxVMfW4IEtbVqBzf+H4+7f5yy2Xd/p6/vftlo/o/L5ZITjlHz8pnamqFUwIhVMQgqmBEKpiEEUwIhFaIQWlVKm6kg9nHvByM0L7ZltexxWjnHB8GvP76GOdOM1iSyXqW02HxKD2rkfI/nOTu/Y+S1t6me6WnxX2RpTsV/Y/X7/wXqGKV/hOfI5HyPznKXdhcWksVoOPyfg+DNKpQnT/cjPqU6m8xKHNjmN09gsAb6AcJ3Wy9tbNtrWnR38NLXSXF6vXHXJZU61GMFFS+f2wCD+mvAg8iOE6elWp1oKdNpp80bHeK/HO40IJBHiJGvbUriO5VipLvE0msMSVCpuDn2+9fTUnPhzldebEtLmkqWN1LLW7pxxnThyRGdKE47rWndp/A1eqXYE2BAtkCLjPI3J598WzNjRsM9nUk0+Txj5Zz4NBSpRprCz5/9EC0uTLggWgANmgMGxjJA2MBgmMZIExgMExjJAmMCR7D7Beit2baFUZDepYe44nKrUHhdAe15y+3LvekqEeC1fj08vzgbFKPM9rlAZRQAUAGZQRY5gixHMQA+Yfad0QOysYQg/y9e70DyF/epHtUkeBXjedfse97an2Uv3R+K/jg/I16kcPJyamXBhCqYCCKYhBVMCIRWiEEDQETDQI4JhohD39NOYPMHgZjq0oVYOFRJp8mGORq7OxZe6tmVF7/AHh3cxl5ieZ7f2OrCqpU/wBks47n0+38FVdW6pvejwfwK20H+sPYqj5n/wBp03sjS3bOU88ZPywl+ehtWccUvMr706o2sDqrN8KkgcQP7v3CVt1teztZ7lWok+mrx44zjzISqQi8SeCKgtorG2uRy7+UKu17GlFSlVjh9Hn4LLHKpCOraJfR3P2D6D5masvaPZqWe0z4Rl9iH6ikv7iFbDOuZU25jO3eBn+Eja+0lhXlu7zi/wDbTPnqvXAQuKc9E/XQq9YDoRL6LUllamzjBFmjwANjGSBMYDBsYEgTGMZsdDujdTamMShTyB96q/8A46QI3m787AcSR3zSv7xWtLe5vReP2RkhHLPqnZ2BTDUUo0V3adJAiLyVRYZ8T28Zw0pOTbfE2izEAoAKACgBi9L+jdLamFfD1sr+9Te1zSqAHdceZBHEEjjMlGrKlNVIcUJrKwfLW29kVcDiHoYhd2pSNjbNWHB1PFSMwfkbidzZ3cLmkpx810f5wNWUcMqKZtEAitAQRWiEEDQIhA0QiYaAiQaAsEg0BYJ06pUgqbEccvLOad9Y0b2l2VZace9PqiM4Rmt2XAPUxQqfpFzAyZDY9xBvl5znqOwbyxqb1lWWHxUlp8M58cIwRt5U3/Tlp0f59h8DRDvb3rAXNyM8xlcAc5HbG0NpWVH35Q97ROKlldeOgrirOnDOnln65NkCwsMgJ5+25PL4lS8vVivEA14xjQAHUpK3xKD3gH5zJCpOm8wbXg8E4ylHg8AqmEpkEbi5jgAD4EaTYp31zCanGpLK14syRrVE87z9TEq7NqBiAu8ODXUAjxOs7629qLOVFSrPdnzSTfp3PxLSN3Scct4fTUkmx6h+IqvmT5f1mvX9r7eP/ipyl44X3Iyvqa4Jv4BcRsmmlMlmYEC+9w7t2VtD2k2hXuoxpxTTeNxLj58fPh3GKF5UnNJJeH8mNgsJUxFRKVFS9SowVVXUseH9Z3tWtGlBzm8JFqll4R9OezrocmycKEyavVs1dxxbginXcW5A53JsL2nD3l3K5qucuHJdF+cTajHdR1c1CQoAKACgAoAKAHH+0joMm16Hu7qYmkD1NQ6Hiab2z3Dz1U5i+YO1Z3c7apvx811X5wZGUVJHzTj8FUw1V6NdGp1KTbro2qnXuIIIIIyIIIuDO2t7incU1OD0+XczWlFpg1MzkAitARMNEIIGgLBINARMNEIkGgIfegGB96RlJRTlJ4S5gauyaDKSzAi4AF9TxJtw4Tz72n2nQunTp0Jb27lt8uXr8isvKsZJRi8mjOTNEUAGjGNeADRjGJgMjGA0BmFtao9astCkGYlgoVQSzu2gAGutp3vs1ZU7e3d7V0bzjujw9W/44lvY0MR3+b+R7p7LvZ6uzKfXYgBsXUXPQigp/wBNTxbmw7hlmcW0NoSup6aRXBfV9/yLeEN09AlcTFABQAUAFABQAUAFADk+n3QWhtel71qdemtqdYDMDXccfaS504XJGpvs2t3Utp78PNcmRlFNanzf0g2FX2dXNHFUyjDQ6pUX76N9pflobG4nZWd9Tuo5jx5rmv47zXlBxKAabhjJhoCJhohEw0AwSDQFgkGgLA+9AMFrZhBrJfmfPdNvWUPtLKUdnT3e7Phk17rPYyx+anRTy0pRXjAa8AGgMUYEbwGNGA0BhsFhKleotKiheo/wquptqc8gouLk2AvmZlpUpVHiKM1GhOrLdgj1v2f+z6lsy9aru1MVUuWfVae9qlO/fYtqewZTqZ3NSdKFJ/tikkvBYz4nTUqapxSO2mAyigAoAKACgAoAKACgAoAKAGX0h6P4faNE0cVTDrqDoyN95GGanu7jcG0nTqSpyUoPDQNZPA+m/stxOzt6pQ3sThxc7yj62mv+5TGoA+2uWRJCzpbLbUZ4hX0fXk/Hp8vAwSpdDglaX6aayjDgmGgIkGgIkGiAkGgIfegAt6KUVJNNZTA0sDtcrYVPeX732h3/AHh69843a3svFp1bTR/48n4dPD0waNeyjLWGj6cv4+XgbqsCLjMEXBGhE4RxaeGVTTTwx4ANeAxrxgNAYxMYHQ9Fuh+I2hZlHV0Dn1zg2Yf7a5GpqM8l1zuLTeo2M5az0XxLK32dOes9F8T1/o50cobPp7lBc2A36jWNSoRoWYAZZmwFgLmwF5awhGCxFF5Tpxpx3YrCNeTJigAoAKACgAoAKACgAoAKACgAoAKAHD9L/Zfg9olnUHD1zc9ZSAsxzzqUtGzNyRZjzm3a31e2/wDG9Oj1Xp9sEZRT4nj/AEl9l2PwN2Wn9Ipg/HQBZgL5b1L4x4Agc50NttyjPSqt1+q+/wAPMwypPkcWTYkHUGxHEEagy5hUjNb0Gmu7UxtYHDSQh96Ah96AYH3oBgW9ARf2ZtTqbhrlDmALXU9lzpOW257P/rJKtb4U+edE+/x+Zq3Nr2usdH8zoqb7wBGjAEdxF555ODhJwlxTx6FPKO62mPIiIu4AuSABxOQ840m9ESSbeEb2xeh+MxhBp0SiH/UrXppbLRSN9stCFsbaibtKxqS1loWFHZtWesvdXx9D0bo/7OMNhiHr/wCZqCxG+oFJSOK0cwTobsWIIytLGjbQpcOPUt6FpTo6xWvVnaTYNkUAFABQAUAFABQAUAFABQAUAFABQAUAFABQAUAMbbnRTB4+/wBKw9OoSLb9t2pbkKq2YecnTqTpvMG0+54E1k4La/sPw1S5wuIq0STo4Wqg7APdbzYyzpbauofual4r7YIOnFnJ4/2J45Cepq4eqvD3nRz+6VIH8UsKe34/3wfk8/PBB0ejOexvs52lQzqYaw59dQIPblUvNqO27V8crxX2yR7KRi4jYtembOlj+0h+RmVbYs3/AH/CX2Ds5DUNj16nwJf95B8zB7Xs1/f8JfYOzkbOC9nm0q9urw28Dx66gPm8xVNtWyi9xvPh98B2Ujv8H7Msa1g3UUltb3qjMwHCyopB/iE87Wz5yeZy19SujsqTeZy9NfsdBs/2U0xY4jEu9je1JFpqRyO9vk94I8JnhYUo8cs2obNox45f53HW7H6K4TBkGhQQML2qNepUF9QKjksB2XtNuMIw0isG7CnCCxFJGzJExQAUAFABQAUAFABQAUAFAD//2Q=="/>
          <p:cNvSpPr>
            <a:spLocks noChangeAspect="1" noChangeArrowheads="1"/>
          </p:cNvSpPr>
          <p:nvPr/>
        </p:nvSpPr>
        <p:spPr bwMode="auto">
          <a:xfrm>
            <a:off x="157124" y="-1789341"/>
            <a:ext cx="3780441" cy="3742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199"/>
          </a:p>
        </p:txBody>
      </p:sp>
      <p:sp>
        <p:nvSpPr>
          <p:cNvPr id="4" name="TextBox 3"/>
          <p:cNvSpPr txBox="1"/>
          <p:nvPr/>
        </p:nvSpPr>
        <p:spPr>
          <a:xfrm>
            <a:off x="-1143000" y="304801"/>
            <a:ext cx="12188825" cy="912879"/>
          </a:xfrm>
          <a:prstGeom prst="rect">
            <a:avLst/>
          </a:prstGeom>
          <a:noFill/>
        </p:spPr>
        <p:txBody>
          <a:bodyPr wrap="square" rtlCol="0">
            <a:spAutoFit/>
          </a:bodyPr>
          <a:lstStyle/>
          <a:p>
            <a:pPr algn="ctr"/>
            <a:r>
              <a:rPr lang="en-US" sz="5332" dirty="0"/>
              <a:t>Mormon View</a:t>
            </a:r>
          </a:p>
        </p:txBody>
      </p:sp>
      <p:cxnSp>
        <p:nvCxnSpPr>
          <p:cNvPr id="14" name="Straight Arrow Connector 13">
            <a:extLst>
              <a:ext uri="{FF2B5EF4-FFF2-40B4-BE49-F238E27FC236}">
                <a16:creationId xmlns:a16="http://schemas.microsoft.com/office/drawing/2014/main" id="{232164E3-EBDB-4A97-A70B-C560D261A584}"/>
              </a:ext>
            </a:extLst>
          </p:cNvPr>
          <p:cNvCxnSpPr>
            <a:cxnSpLocks/>
            <a:endCxn id="21" idx="1"/>
          </p:cNvCxnSpPr>
          <p:nvPr/>
        </p:nvCxnSpPr>
        <p:spPr>
          <a:xfrm flipV="1">
            <a:off x="2133600" y="2118360"/>
            <a:ext cx="1447800" cy="1082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58F247A-EBFD-44D6-A68A-77E5891953EC}"/>
              </a:ext>
            </a:extLst>
          </p:cNvPr>
          <p:cNvCxnSpPr>
            <a:cxnSpLocks/>
            <a:endCxn id="22" idx="1"/>
          </p:cNvCxnSpPr>
          <p:nvPr/>
        </p:nvCxnSpPr>
        <p:spPr>
          <a:xfrm>
            <a:off x="2209800" y="3200400"/>
            <a:ext cx="1371600" cy="2895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43AE602-C591-4A62-B102-9E1E19AE671C}"/>
              </a:ext>
            </a:extLst>
          </p:cNvPr>
          <p:cNvCxnSpPr>
            <a:cxnSpLocks/>
            <a:endCxn id="9" idx="2"/>
          </p:cNvCxnSpPr>
          <p:nvPr/>
        </p:nvCxnSpPr>
        <p:spPr>
          <a:xfrm flipV="1">
            <a:off x="5334000" y="1309184"/>
            <a:ext cx="3162300" cy="9006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1ACDE6-5AFB-422E-BFE7-6439EAA62C72}"/>
              </a:ext>
            </a:extLst>
          </p:cNvPr>
          <p:cNvCxnSpPr>
            <a:cxnSpLocks/>
          </p:cNvCxnSpPr>
          <p:nvPr/>
        </p:nvCxnSpPr>
        <p:spPr>
          <a:xfrm>
            <a:off x="5410200" y="3489960"/>
            <a:ext cx="3124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7B359-929F-46F2-8331-CD17C9E6632C}"/>
              </a:ext>
            </a:extLst>
          </p:cNvPr>
          <p:cNvCxnSpPr>
            <a:cxnSpLocks/>
          </p:cNvCxnSpPr>
          <p:nvPr/>
        </p:nvCxnSpPr>
        <p:spPr>
          <a:xfrm>
            <a:off x="5334000" y="3505200"/>
            <a:ext cx="3505200" cy="1600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81400" y="1524000"/>
            <a:ext cx="3566160" cy="1188720"/>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PARADISE</a:t>
            </a:r>
          </a:p>
          <a:p>
            <a:pPr algn="ctr"/>
            <a:r>
              <a:rPr lang="en-US" sz="2400" dirty="0">
                <a:solidFill>
                  <a:schemeClr val="tx1"/>
                </a:solidFill>
                <a:effectLst>
                  <a:outerShdw blurRad="38100" dist="38100" dir="2700000" algn="tl">
                    <a:srgbClr val="000000">
                      <a:alpha val="43137"/>
                    </a:srgbClr>
                  </a:outerShdw>
                </a:effectLst>
              </a:rPr>
              <a:t>(Mormons only)</a:t>
            </a:r>
          </a:p>
        </p:txBody>
      </p:sp>
      <p:sp>
        <p:nvSpPr>
          <p:cNvPr id="22" name="Rectangle 21"/>
          <p:cNvSpPr/>
          <p:nvPr/>
        </p:nvSpPr>
        <p:spPr>
          <a:xfrm>
            <a:off x="3581400" y="2895600"/>
            <a:ext cx="3562114" cy="1188720"/>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“SPIRIT PRISION            (Non Mormons)</a:t>
            </a:r>
          </a:p>
        </p:txBody>
      </p:sp>
      <p:sp>
        <p:nvSpPr>
          <p:cNvPr id="25" name="Rectangle 24">
            <a:extLst>
              <a:ext uri="{FF2B5EF4-FFF2-40B4-BE49-F238E27FC236}">
                <a16:creationId xmlns:a16="http://schemas.microsoft.com/office/drawing/2014/main" id="{0B497DB5-D1AF-4E65-A131-D9ADF060CD8C}"/>
              </a:ext>
            </a:extLst>
          </p:cNvPr>
          <p:cNvSpPr/>
          <p:nvPr/>
        </p:nvSpPr>
        <p:spPr>
          <a:xfrm>
            <a:off x="3581400" y="4602480"/>
            <a:ext cx="3566160" cy="1188720"/>
          </a:xfrm>
          <a:prstGeom prst="rect">
            <a:avLst/>
          </a:prstGeom>
          <a:solidFill>
            <a:schemeClr val="bg1">
              <a:lumMod val="85000"/>
            </a:schemeClr>
          </a:soli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“Outer Perdition”              (Satan + followers)</a:t>
            </a:r>
          </a:p>
        </p:txBody>
      </p:sp>
      <p:grpSp>
        <p:nvGrpSpPr>
          <p:cNvPr id="18" name="Group 17">
            <a:extLst>
              <a:ext uri="{FF2B5EF4-FFF2-40B4-BE49-F238E27FC236}">
                <a16:creationId xmlns:a16="http://schemas.microsoft.com/office/drawing/2014/main" id="{84A8450D-1BA2-4903-B98C-5D091DA921E0}"/>
              </a:ext>
            </a:extLst>
          </p:cNvPr>
          <p:cNvGrpSpPr/>
          <p:nvPr/>
        </p:nvGrpSpPr>
        <p:grpSpPr>
          <a:xfrm>
            <a:off x="762000" y="1905001"/>
            <a:ext cx="2438400" cy="2533809"/>
            <a:chOff x="3656012" y="2590800"/>
            <a:chExt cx="1981200" cy="2381409"/>
          </a:xfrm>
        </p:grpSpPr>
        <p:pic>
          <p:nvPicPr>
            <p:cNvPr id="19" name="Picture 4" descr="Image result for gravestone clipart">
              <a:extLst>
                <a:ext uri="{FF2B5EF4-FFF2-40B4-BE49-F238E27FC236}">
                  <a16:creationId xmlns:a16="http://schemas.microsoft.com/office/drawing/2014/main" id="{81C813AD-3F94-4D07-8CA6-43634AAC4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012" y="2590800"/>
              <a:ext cx="1981200" cy="23814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9A8FD89-39E6-488C-8BC5-BA710CD940B6}"/>
                </a:ext>
              </a:extLst>
            </p:cNvPr>
            <p:cNvSpPr txBox="1"/>
            <p:nvPr/>
          </p:nvSpPr>
          <p:spPr>
            <a:xfrm rot="21300000">
              <a:off x="3989423" y="3412281"/>
              <a:ext cx="1143000" cy="491750"/>
            </a:xfrm>
            <a:prstGeom prst="rect">
              <a:avLst/>
            </a:prstGeom>
            <a:noFill/>
          </p:spPr>
          <p:txBody>
            <a:bodyPr wrap="square" rtlCol="0">
              <a:spAutoFit/>
            </a:bodyPr>
            <a:lstStyle/>
            <a:p>
              <a:pPr algn="ctr"/>
              <a:r>
                <a:rPr lang="en-US" sz="2800" dirty="0"/>
                <a:t>Death</a:t>
              </a:r>
            </a:p>
          </p:txBody>
        </p:sp>
      </p:grpSp>
    </p:spTree>
    <p:extLst>
      <p:ext uri="{BB962C8B-B14F-4D97-AF65-F5344CB8AC3E}">
        <p14:creationId xmlns:p14="http://schemas.microsoft.com/office/powerpoint/2010/main" val="17756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D22BD6B-F75B-4146-844A-927B7D66B74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692224" y="3824313"/>
            <a:ext cx="1245340" cy="0"/>
          </a:xfrm>
          <a:prstGeom prst="straightConnector1">
            <a:avLst/>
          </a:prstGeom>
          <a:ln w="57150">
            <a:prstDash val="solid"/>
            <a:tailEnd type="triangle"/>
          </a:ln>
        </p:spPr>
        <p:style>
          <a:lnRef idx="2">
            <a:schemeClr val="dk1"/>
          </a:lnRef>
          <a:fillRef idx="0">
            <a:schemeClr val="dk1"/>
          </a:fillRef>
          <a:effectRef idx="1">
            <a:schemeClr val="dk1"/>
          </a:effectRef>
          <a:fontRef idx="minor">
            <a:schemeClr val="tx1"/>
          </a:fontRef>
        </p:style>
      </p:cxnSp>
      <p:sp>
        <p:nvSpPr>
          <p:cNvPr id="7" name="AutoShape 6" descr="data:image/jpeg;base64,/9j/4AAQSkZJRgABAQAAAQABAAD/2wCEAAkGBxQPEBQUEBQUFRUQDxQUFRYWFRYXFRQUFBUWFhYVGBQYHCggGRonHBQVITMhJikrLi4uGB8zODMtNygtLisBCgoKDg0OGxAQGywlICYuLC01LS0sLCwvLCwwLywtLCwvLCwsLSwwLCwsLCwsLCwsLCwvLCwsLCwsLCwtLDQsLP/AABEIAN8A4gMBEQACEQEDEQH/xAAcAAABBQEBAQAAAAAAAAAAAAADAAECBAUGBwj/xABDEAACAQIDBAcEBggGAgMAAAABAgADEQQhMQUSQVEGE2FxgZGhByIysRQjQlLB0TNicoKSsuHwCCRDY3PxU8IVg6L/xAAbAQACAgMBAAAAAAAAAAAAAAAAAQIFAwQGB//EADoRAAIBAwEFBQcDBAIBBQAAAAABAgMEESEFEjFBURNhcYGRBiKhscHR8BQy4SNCUmJy8TMVJIKSsv/aAAwDAQACEQMRAD8A9xgAoAKACgAoAKACgAoAKAGDtfpjg8IStSsrODYpT+scHkwXJP3rTHOtCH7ngxVK9On+94OQ2h7VTph8PYWyas4uD200uD/HNOe0IL9qz8DQqbVpr9ib+BzuM6fY+rpWFMcRSpoB5uGYec1pbQqPhhGnPalZ8EkZFfbWJqG74nEG/Dr6oX+ENb0mF3dZ/wBxryvriX930KtSszfEzN3kn5zH29X/ACfqzH+prf5v1ZBTbTKLt6n+T9WL9RV/zfqyxTx9ZfgrVl/YrVF/lYSSuaq/uZJXldf3sv4XpTjqQAp4utYffK1b9hNZWPrM0b+suOH5fbBsR2nXXFp+K+2DewXtOxafpadCsLZAb1Jj3uN4eSzPDaX+UfQ2ae1v84+n59TqNl+0zCVcqwq0Gva7rvoT2PTvYdrBZuQu6U+D9dDfp31Cpwljx0/g7DCYunWQPRdKiNoyMGU9zDKbJthoAKACgAoAKACgAoAKACgAoAKACgAoAKACgAoAcF0w9quDwG8lI/Say3BSmw3FI4PVzAOuQuQRmBN+02bXuNYrC6v6dSEppHjvSL2kY/HN71Xq6d/0NK6oRyfPecW4E25AS9jsG3dNwk22+ecY8MfXJgnNzWOHgHom6qbWuoNhoLjSeX1Y7s3HOcNnMz0k0EtMZEe0BAMRi0p232Av3k+Qzm1a2NxdNqjBywZKdGdT9qCUKy1F3kNweOfDvmKvQqUKjp1ViS5EZwlB7suIS0wkBrjnAepDEV1prdzYXt48gBrM9tbVbmfZ0YuT6IlTpyqPEVkkjBgCpBB0IzBmKUXCTjJYaItNPDJWkRBcFiqmHfrKDvSfK7IxUta9gw0cZnJgR2TNSr1Kf7WbFG5q0v2Py5HdbA9p1RLJjk6xdOupABxoLvS0biSVt2KZZ0doRlpPT5FvQ2pCWlRYfXl/B6RsvadLFUxUw9RaiHK6nQ8VYaqw4g2Im+mmsotE01lFuMYoAKACgAoAKACgAoAKACgAoAKAGX0i6Q4fZ1E1cVUCLoo1d2+6ijNj8tTYZzJSpTqy3ILLE3jieA9OPafidpb1OjfD4c3G4p9+oP8AcccLfZGWdjvazqLLY1Ol71b3n05L7/mhglUzwOFCy7MWTd2JgEZN9hc7xGemXZOA9pNq3ULmVtCeI4XDR6rOr4+WmhV3lepGe5F4RtgTjytKmM2klI7pDE2vYAZcrkkS32dsS6v4OpSwop4y3z8ss2aNrOqt5YS7zE2hijWa+YWwAW9+eZGl8/Sd3sbY0LGlipuym3nOOHcm9fkWdvRVKOOfUrBLaCXhnyFo1nT4GZe45eWk0LrZdpdPNamm+vB+qwzHOnCf7kmEqYyowszsR4D+UCa1HYOz6MlKNJZXVt/BvBCNClF5UV+eJV6ochLdxi1hrQz7zJPc6km2lyTbzmGja0KGeygo56JL5CSS4LAXCYp6JuhyOqn4T+R7ZobT2Nb36zNYlykuPn1X4mjHWowqr3vU6PAY0VluMiNV4j8x2zzbaWza1hV7Op5NcGvziimr0JUpYfDqWZXmEa0ALGzdoVcLU6zD1GpvlcrowH2XU5OuZyOl7ixzmejcTpP3fQ2be6qUH7r06cj1boh0+p4wrSxAFKubAW/RVT+oT8LfqHPPItYkXNC5hWWmj6HQW15TrrTR9PzidpNk2xQAUAFABQAUAFABQAUAFADlOnvTmhsil7/v16ik0qIOZ4bzH7KX48bG17G21aWdS5nuw83yX50Iykonzh0h29X2jXNbFOXY6DRKa8ERfsr6nUkm5nZ2lnStobsF4vm/zoa0pNmeFm0QNLZWzetuWNlBtlqTy7NROY29t12X9Givfazl8Evq/gjTurnstFxOioUgihVyAGU88r1516jqVHmT1bKic3OTkzN2rjmRwqED3bnIHUm2vd6zpvZ7YtC9pSq186PCw8ctfmbtpbwnHekuZlVHZzdiSeZ/pO5tLOjaU+zoxwuPn5lhGMYLEVhDbs2iRLdgGRbsBZFuwDIt2AxisAIlYBkJhFfrFNNd5he2VxmLEnMW15yp21+kdq4XU92L6cXjktH8EY6zhuNTeEbuASsGY1itiMgDoezLTxnne0Z7OcIRs1LK4uXPv48fJFTXdDdSp5z+fnAuypNYUYyLLcWOYMabTyiSbTyj0HoT0/NLdoY57pkqV2NynIVWOq/rnT7XFhcWt5v+5Pj8/wCS9sr/ALT3KnHr1/k9SlgWooAKACgAoAKACgAoAcn7QumtPZGH3snr1QRRp8yNXa2YQeug5jbs7Od1U3I8Ob6L84EZS3UfNG09oVcXWetiHNSpUa7MePIAaAAZADIAACdtb28KEFCC0/NWaspNvUAomYiEVYhFvBYh6Z+rsS1hYi4J4ZAjP85TbX2Xa3cO0rtx3U/eXTpz/PEwVqUKi9/lzNnHbQ3BurYvbO2YU/n2Ti9jbCnez7SeVSXPg5dy+r5eJW0Lbfe8/wBvzMW3rr2melU6cacVCCwlokWvDREgskBILARLdgGRbsAyPuwAbdgGRt2AZIlYDHo1CjBl1HkRxB7JpbQsKd7QdGp5Pmn1X5wIVIKpFxkbOF2sjZP7h7fhP7352nne0PZ27tMyS349V9VxXxXeVdWynDWOq+Pp9gm1gxpEIGJNvhNiLZ35kZaCaOynRjdQlWaUVx3k5J92Pry4kLVxVROTWO/8+Zl4Ha7ghX94FgN45MLm2fO3nOp2n7NUOylc2ssJJyxxTSWdH/2b1eyg05Q0545G8Zw5VEYDO59nvTT6MUwuKb6l2CUHb/RY/DSY/wDjOik/CbD4SN25srl1PclxL7Z946n9OfHr1/k9algWooAKACgAoAKAGT0p6QUtm4V8RXOSZKo+Ko5+FF7T6AE6AzLRozrTVOC1Ym8LJ8s9Idt1toYl8RiGu9Q5D7KKPhpqOCgfiTckmdzaWsLamoR831ZqylllFRNkgFVYhBFWBEItMn7JN9MjYnsOhmlWvbNb0Kk46cU2uWvAi5xXFo1qexLWu+VtAts+wkn5TjanthWw1ClFdMtvTw0K6W0OkfVgcbgeqK2JIa+trgi3Lv8ASXOwduVL+U6dVJNLKxnVcHxb4aGe3uO1zlYaABZ0psZJBYCyPuxBknSolmCi1zzyGl/wmltC/hZUHWmm1w07/oQqVFCLkyy+y3BAFiDqdAumoJufDlOcpe2FGUJupBprgs5y/HCxyNaN9Tabax9S6uyqYGYJ7SxH8thOcq+0m0akt5VN3uSWPjl+rNSV7Vb0ePJfXJWxOyeNI/usT6NmfA+Ylns72sq0/du1vLqsJ+mifw8zNSv+VT1X2M+tRZDZgVJ0vbPuIyM7Gx2pa3q/oyy1yejXl9tDfp1YVFmLyCKywMhArAZo7IxoQbjmw+yToP1b8By/6nB+0uxZKf6m3jlP9yS4Prjv59+vMr7y3cnvwXj9/uLbuGp2377rMNAL79ufLv8AnlNf2avL1SdClDfhzTeFHPf39MPPQVjVqZ3EspfD86FnZGKNWn73xIbE8+R/vlK3bmzlY3ThH9rW8u5dPJ/DBgu6Kpz04PUumU5rFPayg0Klxf3CfLO/pN/Zct29pa/3R9G8P1RsWzaqxx1PS/Yx07OLp/QsU969Fb0nbWtSX7JPF1HiVzzIYzrtp2H6WpmP7Xw7u77d3gdTCW8j1OVZMUAFABQARgB8z+1Xpgdp4wrSb/LYYlKQGjto1btvoP1QNCTOv2RZdjT7SS96XwXT6s16ksvBxiiXBhCqIhBVECJbwOFNRgLZX96xGQHAjUXty4zndqbbhbUakGnGpqo5T15KSeMcNfFYNevWVOL68vzgdKBPMSjZICAiptOgXQbuZU3tzFiDbtzv4S62BtCFndqVT9slut9Mta/DXuNq0qqE9eehlDS/CepqSaynoWoVqLKAWUgE2BNuOmV7jxErLfbNncV+wpTzLXk8PHR8/IxxrQk92LyxgstCeSxgWVagLZZEA8ATz8LjxnMe1VOvUs12SzFPMscccvLr5GtdxlKniJarYzdq5n3F9095AO8e7Iec5m32FKtst3ME3NvKX+qynhdc6+SwasLbeo5X7nr/AB+dxfnNmiKAEK1IOLMLg/3fsPbMlKtOjNTptprmiUJyg96L1MHF4Xq2te4tcHjbt7Z6lsLar2hQbmsSjhPo+/8Agu6FbtY55gTQbd3t07vPh387duk2ZbYso3H6d1Fv8OeM9M8M+fHTiZO1hvbmdegBllmZB0wZKFkF91rFQPeHG9uI7vztS1tr29re9hVjuZSe/ph+Phqsvn0WpCVeMZ7stM8+RY2JiQjsGIAewF9N4E5X4HP0lR7V2sq9KncUlvJZy1ro8NPTlxNe+pSnFSiuHyN4zgSpK2MxSUx9YwG9cWzJPPIZ8ZuWlncXM92hFtrXTkZ6VKpUfuLgZOxKvV4wPhSy7g3lfijAggi/C62sdcwcrzrNp1bqns2H6ySVVTylplxw1rjz1+paTq1aVKMpv3k/X8R9MdFNurtDCpWFg3wVUBvuVVA3l7swwvqrKeMrqdRVIqSLalVjUgpx4M2JMyCgAoAede2vpScFghQpG1bG7yXGqUR+kbvNwo/aYjSWWyrT9RW979sdX9F5/LJCcsI+d1E7U1QqiBEMoiEEUQIhVXzHEZEdx4TFVpU6sdypFNdGskXwwzT2fjG3grG4Y2udQeGfEXyz5zi9vez9ClQlcW6xjjHisdVzWPTBoXNtDdcorDRsThysHiEU8XgLneTI8Rwb8j8/WdFsb2gqWP8ASqe9T+MfD7fI27e7cPdnw+X8EMBUBBpODlfIjhrunlbhwta0ltu1UKiv7Vrs5NYcdMSx05PRvu7iV1Bp9tB6d35+PiBehZyq5+9YZ55gHU8r+k6vZ+1sbLV3cZeNHji9cL6G1TrZpKcvzkSw2GNQEqQLcCDfMX14es19p+0n6KuqapNppPLeM56aPTr3/GNa5VKWGvP8/gG1Ipkw3eX3T3H8NeyWWzdr2d2lGi8P/F6PyXB+RlhVjU1i/uToVGp/Dp90/D4fdPd6zX2psC3vYuUUoz6pcfFc/HiQq0YVVrx6/nE1MPWFQXHcQdQeRnm13aVbSq6VVYa+Peu4qalKVOW7IJaapjMHF1C7EngbAcLA5Ceo7J2ZCls7dpv3qkct97jp6ZLyhTUKeFz+qLWNxqtT3Uz3ha2m6OII4ZZWnM7E2Jcu9Uq0XFQeXnm1wS66654Y8UalvbTVTemuHxMllnpBaBtnVNyqOTe6fH4fWw8TOc9qLRVrJ1EtYPPlwf38jXu4b9J92v3+HyLL1qNe4qruOMjve6wPLe0PcfKclSo7RsIqvbS3qb1zHWL/AOS5d+Ua0YV6PvU3ld2q9PzxD7IrmpRUtqMr87cfKam2LONrdypx4aPwys48vkYbumqdVpANt4s0wo3UZXvfeFxcW7e30m77P7Np3s55qOMo4axx7/TT1MtnRVRt5aa6GFs/EmlUBGhNmHAgmdttnZsLqzcX+6Cynxei5+ONe/Us69JVINM9X9nG3PomMCMfqsUVptyWpf6pvM7v74J+Ged7PrYluPn8zV2XX3Zdm+D4eP8AJ7VLcvhQAUAPlX2h9IP/AJLaNasDemp6qjy6qncKR2MSz/vmdtsq27G3WeL1f0+BrVJZZz6iWJiDKIiIVRAQVRERCqIEQ+HS7pb76nyYH8JV7aqRhYVnL/Frzei+LMVaWKcm+jOhE8iKIcQESiEN1Q3t6wuBa/G3KS7SSi4Z0445Z/GPeeN3OhEYcb+/x9L2tfvtlNn9fX/Tfpd73M5x+cuZPtpbnZ8irUwe5dlqFbDLIeCngw4Wtfxlp/6pVv6dK0nRU2sJNZUsaLjnTRat6c8aGwrjtcQcM/nw+RPDVy/u1ADvDgMu0EccuPZM229grZ8I16Um1nGvFPitVx4PkguLdU1vwbK1WgU1GV7BtQeAvyPpOp2R7QULxRpTeKnTk31T7+ODbpXEanj0+wTAkCpnlvLbvIIsPVvWaHtjRcqNOquTa9V/BivYt00+jNKeflYc9qL8857TZw3LenHpGK+COgWiwQZZskgbCAwTrGSTB1CTqScgM+Q0F+Os1rWzo228qMd1N5xrjPcuXkEYqPBYLWB2l1S7pUkb17g559h1nNbZ9nKt5cuvSmllLR54rTTC6Y8zWuLTtZbyeCxtY9bhw6jIMGz1AFwfnKTYb/QbU7Kvo9Y92XjHkzXtf6Vdwl4fIq7DwqOH31BswtcaZcDwln7V3dalXpwpzcfdb0bWctr6Ge9qzg4qLwbbC/jyyPnOJi2nlFbGTi01yPeuhm2PpuCpVWN3C7lX/kTJjYaBsmA5MJ0dKoqkFJczrKNVVaamuZtzIZTkfaptv6Dsqu6mz1QKFPOx3quRIPMJvt+7NuxodvXjDlnXwWrIyeFk+YEE7w1GFUQIhlEQmFUQIhlEREKogRZf2ZTu9/ui/ich6b05L2uudy2jRXGT+C/lo072eKeOv59jXE87KklEIcRCHgA1Rwouf+zyme1tqlzWjRprV/mfBEoQc5bqKL3Y3bwHAd35z1TZWyaNhTxFZk+Mub+y7vUtqdONNYRGjWCP7wOtha1vG5vfsEqPaGjdXrVvRcGlru73vt+DxhakLinOpHdjj6/9FjEYhWQhSCWytoQDqSNRl+E5nZex7mV9CFWEoJPLeHpjXjw1emTUoW81UW8msc/5KlSncEHjPUZRUk4y4Ms08FinjbZOM+ajI+HA+nbPOr72Uuac/wD2/vxfek1450816Ir6lk8+5w7/AM/OhRrgFroCoJJIJBvfXLh5+E6rY9lf20FC4qRcVwWMtL/lp8mb1GM4xxN5/Ov8eYJhL0zA2EYwLCBIEwjJAnEjUclBuPHDx4jOloIoQBLFbZcQQfnPGbipVqVpTrZ329c8c/T6FDOU3NuXEp7MwwpGoqm4Djw929u3UZyx2pf1byNGdWOGo8f8tWs93D1Ni5quooya5fUvGVJrHoHsf2lu1q2HJyqoKyjhvpZH8SrU/CnLbZ1TMXDzLzZVXMXTfLU9UlkWx4l/iH2rephcKD8KNXcftHcpn/8ANXznQbApZnOp0WPX/oxVXpg8hUTpzXCoIiIZRAiwyCIiFUQIsMoiImnsofF4fjPPfbCT/VU4/wCvzb+xW3z1iaInIGgOICJCIQ8QiviviUfqsfVRf1PnO09jYRdSrN8Uoryec/JG9ZLST8PqQ3Z3huh8Kt1IIuN5rjhnn+M8r9pNNp1P/j/+UVl08VcruBVMIQfctb7pJAHdkcuyb+y/ampbU+zuE5rk86ru149xkpXmFieX3gHUg2YWJ04g9x/DWdjs3bFtfp9m8SX9r4+PevA3adWNRZiQZZamUGwjGCYQJAmEY0BYQJAmEZJAXECRZwO0eqG6VuLki2RBOed9Rf8AszlNs+zkryv29KaTeMp8NNMrHy+Jq17TtZbyeGaWzBdN/jVYufE2A8AAJx21fcuOw5U1uLTHDi/NtvzNC50nuclp+eJaMrjCanRLG/R8fhqnAV1U8t2rekxPYA5PhNuznu1l36G7YVNyuu/T88z6Al6dKfMftfxxr7ZxGdxS6ukvYERd4fxl52OxKe7ap9W39Poa9V6nIrLYwhliIhlgRYZBERCoIEWGURCNTZlIgFjo1rDsF8/G/pPNPai+pXF0o0/7Mpvq88PBfPJVXlSMpKK5fnwL4nMmkOIhEhEIcQENUpBteGliQR4jOZ7a6rW0+0oycX3EoVJQeYsA9LdIzJDXFjqDa+R7gdbzuPZ3blxeVnQrtPRtPGHxWmmnwN+3ruplSC4ZM2PMgdmQ1787eA5Sk9q6ynfbiS91JZ5vOuvhk17yWZpdEHtOZNQHUphhZhcH+/OZKdSdOSnBtNc0ThJxeVxM50Kkqc7Zg8wdCe3I/wBmerbD2p+vt96X7o6P7+fzyXFGqqkd4GwlyZgTCMkBYQGgLCMkCYQJICwjJIC0ZJGrsGvkyHh7w7jr6/zTz32ssuzuI3C4T0fivusejK2/p4amuen5+cjUM5M0SDg2NjY2yPI85OEt2SfQnCW7JS6H0ds3FCvRpVRpVpJUHc6hvxnSnXnyd0prdZj8W/38bXbwNViJ3ez47trTXcvjqas/3MoLNwxsMsREMsCIZYiLDJERZZwtLfYDhqe4a/l4yo25f/o7OU4v3n7q8Xz8llmCvU7ODkbgnkxSEhEIkIhEhEIcRCJCIQ1SmGFj/UEZgiZaFxUoVFVpvElwHCbhLeQqNPdWxN8yb2tqSdPGZL27ld15V58ZfbA6tTtJuRIzWIFSpixey2Pe1r9wsSZ0lj7N1q7SqzVNtZSesmuu7nh4+hu07OT1k8fErVhdganK28MtzPI8cuf5Xl5c7Iq7Lto1rKTcovMv9ljp0XTXi3k2uzdKH9Lx8fzl9yFRCps3gRoQPlqMvnLrY+2aW0IaaTXFfVd3yMtKtGosr0BMJdGZAXECQF4ySAvAaAtGTQF4xl7YQ+sb9j8ROP8AbB/0KS/2fyNO/wD2LxNozgSsIxjPSdidKepw1Cnvfo8PTTX7qAfhOkpPNOL7kdbQknSi+5fI8ExdTfqu33qjHzJM9DtVihBf6r5GCXFjJM5BhliIhlgRDLERYZYiLNLZK5seQA8yb/IThvbKprRp/wDJ/JL6lffvSK8TUE4crSQgIcRCJCIiSEQhxEIkIhDwEQqIGBB0IseGR7RJ06kqc1OPFPK8UThJxaa5Aa1NQtj7ouDca3vcd5+c3rW6u3dxrUm5Vf8A7N6Y+XoZqc6jqby1ZUIzOtrDW1+NzYacJ6dsqN8qbd602+CWNF0eNPn4lpT38e/jPcB6sDQAdwEsYUacHmMUvBJGXJB5lJIC8CQFoySAtAYFoySAtGSLmxG+tI50z6EfnOR9sIN29OfSWPVfwal8v6afebRnn5VjGMZXbaTKSLHI28pc0qjUI+COgo1WqcV3I5OvT3HZfuuw8jaenWzzQg/9V8jNLiOkzkGGWIiGWBEMsRFhliIs1dkaN+0B5C/4zzr2vlm8gukF85FXf/uS7jRE5M0SQgIcRCJCIiSEQhxEIeADxCBVqlshqdOztlpsnZs764UEnu5959F93jCM9Ck6ku4rdUoNwBfnx8TxnrFO2o08bkUsLCwuC6FtywQeZySAtGSBPGSQF4EgLRkkBaAwLRkkBaMkSwNbcqqeBO6e5svnaUvtDa/qLCaXGPvLy4/DJjuIb9Jrz9DpDPKykImMZcTYhcBvvAHzzl5Sp/04+COjoUm6UfBfI4/pPR6vH4tPuYyuv8NVh+E9G2fLetab7kvTQyT4sorNwxsMsREMsCLDLERYZIiLNDZVSzkfeW/iv9D6TivbC2zGncLlmL+a+poX0MxUuhrCcGVhIQEOIhEhERHiAeAh7xCFeAFZWvn97Pw4en4z13YtkrSzhDGrWX4v7cPIuKcNyKj+ZIsZamUExjGgLGBICxjJAnMCQFoySAvAkgLRkkBaMaAvDCejJo6HZuL61Bn7y5N38/HXznku19nysrmVPHuvWL6r+ODKW5ounPufD87hbRxoopc5kmwHM/lFsvZtS/r9lHRcW+i/OAUKLqywj3Lox0dR8DhWqCzthKDOLaMaalh53lqoqHux4LQ6iEd2KiuR4f7W8F1O2cULWFRkqr2h6alj/FvjwnY7Eqb1ql0bX1+phqrU5RZbGEMsREMsCLCoYhBkMCLLFCpusrfda57tD6Eyq21bfqbGpBccZXitfjwMNWG/BxNPB1D1lRWJNjcX4C+ndZknnd/a01Z29xTjjeTi/wDknx8X9CsrwXZQnFd358S9KY1CUQh4hDiAh4gHgIDUr2yXM+g7/wAv+5dbJ2JXv5Z/bDnL6Lq/guZsUbd1NXovzgBXIAcgB5T1aKwsItOJFmjGCYxjBsYEkBYxkgTGA0BYxkgTGMkgLGBJAWMZIC0CSI06zI28hsbWvlp3HWat5Y0LyG5WjlemPMUoRmsSWUEQVMZXpU7+9VqJSXLK7sFGXeZqULGhsy2qdjnm8vjw0WenTxHQoxp6RPr+lTCqFGQUADuGQnHFgeIf4htl7tfC4kDKpSaix4A02308SKj/AMM6HYFXE503zWfTj8zFVXM8lUzpjXCoYEQymIiwqmIiGUwIsKpiIh6OK3HVjfIbrHmALXJ4ZAeK9s4+82NUVrVtopuOe0g+j5wfPhnD4PPXQ150N6nKC8V9vzr3G+J58Uo4iERq1gmvHSwuTNq0sa93PcoRy+P42Tp0pVHiIJcaOIYdtgf5STLOt7NbQpQ3tzPcmm/T7ZMzs6iWdGSOMHAMRzsPkTf0hH2a2jKG/ueTaTErOpjl+fAk2IG4zKfhB8CBfMHThrK2FlUVzG3rJxbaWunF4yY1RkqihJYy0ABtPYqdONOChBYSWEu4tsDFpMeCBaAyDNAYJjGMExgSBMYxgmMCQFjGSQJzAkBYxjQJzAkBYxkjsPY/sr6VtehcArhw2Ib/AOsWQ+FRqZlRtqtuW27/AJNL6maktT6anHmwcb7XNifTdlVgou+HtiE76QO+AOJNM1ABzIm1Y1+wrxqcs6+D0ZGSysHzIhnemowqmBEMpiEFUwIhlMREKpgRYVTEI28Afqk/Zy7hp6Wnju1IQhe1Yw4bz+f0KS4S7WWOpYmgYDNr1Luew2HYB/Weo+zdrCjYRml709W+urx6L6lvbwUaa79Rg0vjNgmGgIklTdN7XBFmHMc8+I+RPZOf29sf9fTUqf8A5I8O9dM/FfyYa1HtI6cVwIobAdgl5RU1Tiqn7sLPjjX4mURaZAIloDwQLRjBs0CQNjAYJjGMExgSQJjGSAsYxgmMCSBMYyQFjAkj3X/D/sTq8LWxTDPE1Aif8dIkEjvcsD/xicjtuv2lfcXCK+L4/Q2aawsnq8pjIMRfI8YAfKPTro+dm7QrULWQNv0e2i+aZnW2ak81M7bZVz29us8Y6P6fD45NapHDMRTLExBVMREKpgJhVMREMpgIIpiIlrC4tqeQsVvfdPbrY8Jze1vZyleydaD3Zv0fj08V6GtWto1deDNihWDi6/1B5Ec55zcW1W3qOlVWJL89CpqU5U5bsiji6TKxOqsb3H2b63HLt/s9t7O7coRoxtaz3XHOG3o9W+PJlhbV4uKg9Gvj+dCOHU1PhtYanh6anslxtXblCxiv7pPkmvV8cd3Uy1qsaS19BNdSQbXB4aaA/jNvZl8r63VdRxnOnh9CVOanFSRDeb/rP0JHziqu/jNumoSj0e9F+uq+BJp50+33+ROmWa+6L24Ai47w1vymjP2go0Jbl1CVOXesrya4+hjlVjD92n53ZItUtrlbW+XzltbXdG5p9pSknHr9+hkjiSzHUYVAdDeZoTjNZi0/DUeCJaTGQZoDBs0YwTGAwbGMkCYwJAmMYwTGBICxjJBdnYB8VWp0aIu9aoqKOF2NrnkBqTwAMw3FaNGlKpLkTisvB9b7F2amDw9KhS+ChSVBzO6M2PaTcntM4Cc3OTlLi9TbLsiAoAeZ+3Hot9KwYxVMfW4IEtbVqBzf+H4+7f5yy2Xd/p6/vftlo/o/L5ZITjlHz8pnamqFUwIhVMQgqmBEKpiEEUwIhFaIQWlVKm6kg9nHvByM0L7ZltexxWjnHB8GvP76GOdOM1iSyXqW02HxKD2rkfI/nOTu/Y+S1t6me6WnxX2RpTsV/Y/X7/wXqGKV/hOfI5HyPznKXdhcWksVoOPyfg+DNKpQnT/cjPqU6m8xKHNjmN09gsAb6AcJ3Wy9tbNtrWnR38NLXSXF6vXHXJZU61GMFFS+f2wCD+mvAg8iOE6elWp1oKdNpp80bHeK/HO40IJBHiJGvbUriO5VipLvE0msMSVCpuDn2+9fTUnPhzldebEtLmkqWN1LLW7pxxnThyRGdKE47rWndp/A1eqXYE2BAtkCLjPI3J598WzNjRsM9nUk0+Txj5Zz4NBSpRprCz5/9EC0uTLggWgANmgMGxjJA2MBgmMZIExgMExjJAmMCR7D7Beit2baFUZDepYe44nKrUHhdAe15y+3LvekqEeC1fj08vzgbFKPM9rlAZRQAUAGZQRY5gixHMQA+Yfad0QOysYQg/y9e70DyF/epHtUkeBXjedfse97an2Uv3R+K/jg/I16kcPJyamXBhCqYCCKYhBVMCIRWiEEDQETDQI4JhohD39NOYPMHgZjq0oVYOFRJp8mGORq7OxZe6tmVF7/AHh3cxl5ieZ7f2OrCqpU/wBks47n0+38FVdW6pvejwfwK20H+sPYqj5n/wBp03sjS3bOU88ZPywl+ehtWccUvMr706o2sDqrN8KkgcQP7v3CVt1teztZ7lWok+mrx44zjzISqQi8SeCKgtorG2uRy7+UKu17GlFSlVjh9Hn4LLHKpCOraJfR3P2D6D5masvaPZqWe0z4Rl9iH6ikv7iFbDOuZU25jO3eBn+Eja+0lhXlu7zi/wDbTPnqvXAQuKc9E/XQq9YDoRL6LUllamzjBFmjwANjGSBMYDBsYEgTGMZsdDujdTamMShTyB96q/8A46QI3m787AcSR3zSv7xWtLe5vReP2RkhHLPqnZ2BTDUUo0V3adJAiLyVRYZ8T28Zw0pOTbfE2izEAoAKACgBi9L+jdLamFfD1sr+9Te1zSqAHdceZBHEEjjMlGrKlNVIcUJrKwfLW29kVcDiHoYhd2pSNjbNWHB1PFSMwfkbidzZ3cLmkpx810f5wNWUcMqKZtEAitAQRWiEEDQIhA0QiYaAiQaAsEg0BYJ06pUgqbEccvLOad9Y0b2l2VZace9PqiM4Rmt2XAPUxQqfpFzAyZDY9xBvl5znqOwbyxqb1lWWHxUlp8M58cIwRt5U3/Tlp0f59h8DRDvb3rAXNyM8xlcAc5HbG0NpWVH35Q97ROKlldeOgrirOnDOnln65NkCwsMgJ5+25PL4lS8vVivEA14xjQAHUpK3xKD3gH5zJCpOm8wbXg8E4ylHg8AqmEpkEbi5jgAD4EaTYp31zCanGpLK14syRrVE87z9TEq7NqBiAu8ODXUAjxOs7629qLOVFSrPdnzSTfp3PxLSN3Scct4fTUkmx6h+IqvmT5f1mvX9r7eP/ipyl44X3Iyvqa4Jv4BcRsmmlMlmYEC+9w7t2VtD2k2hXuoxpxTTeNxLj58fPh3GKF5UnNJJeH8mNgsJUxFRKVFS9SowVVXUseH9Z3tWtGlBzm8JFqll4R9OezrocmycKEyavVs1dxxbginXcW5A53JsL2nD3l3K5qucuHJdF+cTajHdR1c1CQoAKACgAoAKAHH+0joMm16Hu7qYmkD1NQ6Hiab2z3Dz1U5i+YO1Z3c7apvx811X5wZGUVJHzTj8FUw1V6NdGp1KTbro2qnXuIIIIIyIIIuDO2t7incU1OD0+XczWlFpg1MzkAitARMNEIIGgLBINARMNEIkGgIfegGB96RlJRTlJ4S5gauyaDKSzAi4AF9TxJtw4Tz72n2nQunTp0Jb27lt8uXr8isvKsZJRi8mjOTNEUAGjGNeADRjGJgMjGA0BmFtao9astCkGYlgoVQSzu2gAGutp3vs1ZU7e3d7V0bzjujw9W/44lvY0MR3+b+R7p7LvZ6uzKfXYgBsXUXPQigp/wBNTxbmw7hlmcW0NoSup6aRXBfV9/yLeEN09AlcTFABQAUAFABQAUAFADk+n3QWhtel71qdemtqdYDMDXccfaS504XJGpvs2t3Utp78PNcmRlFNanzf0g2FX2dXNHFUyjDQ6pUX76N9pflobG4nZWd9Tuo5jx5rmv47zXlBxKAabhjJhoCJhohEw0AwSDQFgkGgLA+9AMFrZhBrJfmfPdNvWUPtLKUdnT3e7Phk17rPYyx+anRTy0pRXjAa8AGgMUYEbwGNGA0BhsFhKleotKiheo/wquptqc8gouLk2AvmZlpUpVHiKM1GhOrLdgj1v2f+z6lsy9aru1MVUuWfVae9qlO/fYtqewZTqZ3NSdKFJ/tikkvBYz4nTUqapxSO2mAyigAoAKACgAoAKACgAoAKAGX0h6P4faNE0cVTDrqDoyN95GGanu7jcG0nTqSpyUoPDQNZPA+m/stxOzt6pQ3sThxc7yj62mv+5TGoA+2uWRJCzpbLbUZ4hX0fXk/Hp8vAwSpdDglaX6aayjDgmGgIkGgIkGiAkGgIfegAt6KUVJNNZTA0sDtcrYVPeX732h3/AHh69843a3svFp1bTR/48n4dPD0waNeyjLWGj6cv4+XgbqsCLjMEXBGhE4RxaeGVTTTwx4ANeAxrxgNAYxMYHQ9Fuh+I2hZlHV0Dn1zg2Yf7a5GpqM8l1zuLTeo2M5az0XxLK32dOes9F8T1/o50cobPp7lBc2A36jWNSoRoWYAZZmwFgLmwF5awhGCxFF5Tpxpx3YrCNeTJigAoAKACgAoAKACgAoAKACgAoAKAHD9L/Zfg9olnUHD1zc9ZSAsxzzqUtGzNyRZjzm3a31e2/wDG9Oj1Xp9sEZRT4nj/AEl9l2PwN2Wn9Ipg/HQBZgL5b1L4x4Agc50NttyjPSqt1+q+/wAPMwypPkcWTYkHUGxHEEagy5hUjNb0Gmu7UxtYHDSQh96Ah96AYH3oBgW9ARf2ZtTqbhrlDmALXU9lzpOW257P/rJKtb4U+edE+/x+Zq3Nr2usdH8zoqb7wBGjAEdxF555ODhJwlxTx6FPKO62mPIiIu4AuSABxOQ840m9ESSbeEb2xeh+MxhBp0SiH/UrXppbLRSN9stCFsbaibtKxqS1loWFHZtWesvdXx9D0bo/7OMNhiHr/wCZqCxG+oFJSOK0cwTobsWIIytLGjbQpcOPUt6FpTo6xWvVnaTYNkUAFABQAUAFABQAUAFABQAUAFABQAUAFABQAUAMbbnRTB4+/wBKw9OoSLb9t2pbkKq2YecnTqTpvMG0+54E1k4La/sPw1S5wuIq0STo4Wqg7APdbzYyzpbauofual4r7YIOnFnJ4/2J45Cepq4eqvD3nRz+6VIH8UsKe34/3wfk8/PBB0ejOexvs52lQzqYaw59dQIPblUvNqO27V8crxX2yR7KRi4jYtembOlj+0h+RmVbYs3/AH/CX2Ds5DUNj16nwJf95B8zB7Xs1/f8JfYOzkbOC9nm0q9urw28Dx66gPm8xVNtWyi9xvPh98B2Ujv8H7Msa1g3UUltb3qjMwHCyopB/iE87Wz5yeZy19SujsqTeZy9NfsdBs/2U0xY4jEu9je1JFpqRyO9vk94I8JnhYUo8cs2obNox45f53HW7H6K4TBkGhQQML2qNepUF9QKjksB2XtNuMIw0isG7CnCCxFJGzJExQAUAFABQAUAFABQAUAFAD//2Q=="/>
          <p:cNvSpPr>
            <a:spLocks noChangeAspect="1" noChangeArrowheads="1"/>
          </p:cNvSpPr>
          <p:nvPr/>
        </p:nvSpPr>
        <p:spPr bwMode="auto">
          <a:xfrm>
            <a:off x="130237" y="-1789341"/>
            <a:ext cx="3780441" cy="3742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199"/>
          </a:p>
        </p:txBody>
      </p:sp>
      <p:sp>
        <p:nvSpPr>
          <p:cNvPr id="21" name="Rectangle 20"/>
          <p:cNvSpPr/>
          <p:nvPr/>
        </p:nvSpPr>
        <p:spPr>
          <a:xfrm>
            <a:off x="7941326" y="2108545"/>
            <a:ext cx="3398408" cy="1340771"/>
          </a:xfrm>
          <a:prstGeom prst="rect">
            <a:avLst/>
          </a:prstGeom>
          <a:solidFill>
            <a:schemeClr val="bg1">
              <a:lumMod val="85000"/>
            </a:schemeClr>
          </a:solidFill>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Paradise</a:t>
            </a:r>
          </a:p>
        </p:txBody>
      </p:sp>
      <p:sp>
        <p:nvSpPr>
          <p:cNvPr id="22" name="Rectangle 21"/>
          <p:cNvSpPr/>
          <p:nvPr/>
        </p:nvSpPr>
        <p:spPr>
          <a:xfrm>
            <a:off x="7979416" y="3994544"/>
            <a:ext cx="3398408" cy="1340771"/>
          </a:xfrm>
          <a:prstGeom prst="rect">
            <a:avLst/>
          </a:prstGeom>
          <a:solidFill>
            <a:schemeClr val="bg1">
              <a:lumMod val="85000"/>
            </a:schemeClr>
          </a:solidFill>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Hell</a:t>
            </a:r>
          </a:p>
        </p:txBody>
      </p:sp>
      <p:sp>
        <p:nvSpPr>
          <p:cNvPr id="8" name="AutoShape 8" descr="data:image/jpeg;base64,/9j/4AAQSkZJRgABAQAAAQABAAD/2wCEAAkGBxQPEBQUEBQUFRUQDxQUFRYWFRYXFRQUFBUWFhYVGBQYHCggGRonHBQVITMhJikrLi4uGB8zODMtNygtLisBCgoKDg0OGxAQGywlICYuLC01LS0sLCwvLCwwLywtLCwvLCwsLSwwLCwsLCwsLCwsLCwvLCwsLCwsLCwtLDQsLP/AABEIAN8A4gMBEQACEQEDEQH/xAAcAAABBQEBAQAAAAAAAAAAAAADAAECBAUGBwj/xABDEAACAQIDBAcEBggGAgMAAAABAgADEQQhMQUSQVEGE2FxgZGhByIysRQjQlLB0TNicoKSsuHwCCRDY3PxU8IVg6L/xAAbAQACAgMBAAAAAAAAAAAAAAAAAQIFAwQGB//EADoRAAIBAwEFBQcDBAIBBQAAAAABAgMEESEFEjFBURNhcYGRBiKhscHR8BQy4SNCUmJy8TMVJIKSsv/aAAwDAQACEQMRAD8A9xgAoAKACgAoAKACgAoAKAGDtfpjg8IStSsrODYpT+scHkwXJP3rTHOtCH7ngxVK9On+94OQ2h7VTph8PYWyas4uD200uD/HNOe0IL9qz8DQqbVpr9ib+BzuM6fY+rpWFMcRSpoB5uGYec1pbQqPhhGnPalZ8EkZFfbWJqG74nEG/Dr6oX+ENb0mF3dZ/wBxryvriX930KtSszfEzN3kn5zH29X/ACfqzH+prf5v1ZBTbTKLt6n+T9WL9RV/zfqyxTx9ZfgrVl/YrVF/lYSSuaq/uZJXldf3sv4XpTjqQAp4utYffK1b9hNZWPrM0b+suOH5fbBsR2nXXFp+K+2DewXtOxafpadCsLZAb1Jj3uN4eSzPDaX+UfQ2ae1v84+n59TqNl+0zCVcqwq0Gva7rvoT2PTvYdrBZuQu6U+D9dDfp31Cpwljx0/g7DCYunWQPRdKiNoyMGU9zDKbJthoAKACgAoAKACgAoAKACgAoAKACgAoAKACgAoAcF0w9quDwG8lI/Say3BSmw3FI4PVzAOuQuQRmBN+02bXuNYrC6v6dSEppHjvSL2kY/HN71Xq6d/0NK6oRyfPecW4E25AS9jsG3dNwk22+ecY8MfXJgnNzWOHgHom6qbWuoNhoLjSeX1Y7s3HOcNnMz0k0EtMZEe0BAMRi0p232Av3k+Qzm1a2NxdNqjBywZKdGdT9qCUKy1F3kNweOfDvmKvQqUKjp1ViS5EZwlB7suIS0wkBrjnAepDEV1prdzYXt48gBrM9tbVbmfZ0YuT6IlTpyqPEVkkjBgCpBB0IzBmKUXCTjJYaItNPDJWkRBcFiqmHfrKDvSfK7IxUta9gw0cZnJgR2TNSr1Kf7WbFG5q0v2Py5HdbA9p1RLJjk6xdOupABxoLvS0biSVt2KZZ0doRlpPT5FvQ2pCWlRYfXl/B6RsvadLFUxUw9RaiHK6nQ8VYaqw4g2Im+mmsotE01lFuMYoAKACgAoAKACgAoAKACgAoAKAGX0i6Q4fZ1E1cVUCLoo1d2+6ijNj8tTYZzJSpTqy3ILLE3jieA9OPafidpb1OjfD4c3G4p9+oP8AcccLfZGWdjvazqLLY1Ol71b3n05L7/mhglUzwOFCy7MWTd2JgEZN9hc7xGemXZOA9pNq3ULmVtCeI4XDR6rOr4+WmhV3lepGe5F4RtgTjytKmM2klI7pDE2vYAZcrkkS32dsS6v4OpSwop4y3z8ss2aNrOqt5YS7zE2hijWa+YWwAW9+eZGl8/Sd3sbY0LGlipuym3nOOHcm9fkWdvRVKOOfUrBLaCXhnyFo1nT4GZe45eWk0LrZdpdPNamm+vB+qwzHOnCf7kmEqYyowszsR4D+UCa1HYOz6MlKNJZXVt/BvBCNClF5UV+eJV6ochLdxi1hrQz7zJPc6km2lyTbzmGja0KGeygo56JL5CSS4LAXCYp6JuhyOqn4T+R7ZobT2Nb36zNYlykuPn1X4mjHWowqr3vU6PAY0VluMiNV4j8x2zzbaWza1hV7Op5NcGvziimr0JUpYfDqWZXmEa0ALGzdoVcLU6zD1GpvlcrowH2XU5OuZyOl7ixzmejcTpP3fQ2be6qUH7r06cj1boh0+p4wrSxAFKubAW/RVT+oT8LfqHPPItYkXNC5hWWmj6HQW15TrrTR9PzidpNk2xQAUAFABQAUAFABQAUAFADlOnvTmhsil7/v16ik0qIOZ4bzH7KX48bG17G21aWdS5nuw83yX50Iykonzh0h29X2jXNbFOXY6DRKa8ERfsr6nUkm5nZ2lnStobsF4vm/zoa0pNmeFm0QNLZWzetuWNlBtlqTy7NROY29t12X9Givfazl8Evq/gjTurnstFxOioUgihVyAGU88r1516jqVHmT1bKic3OTkzN2rjmRwqED3bnIHUm2vd6zpvZ7YtC9pSq186PCw8ctfmbtpbwnHekuZlVHZzdiSeZ/pO5tLOjaU+zoxwuPn5lhGMYLEVhDbs2iRLdgGRbsBZFuwDIt2AxisAIlYBkJhFfrFNNd5he2VxmLEnMW15yp21+kdq4XU92L6cXjktH8EY6zhuNTeEbuASsGY1itiMgDoezLTxnne0Z7OcIRs1LK4uXPv48fJFTXdDdSp5z+fnAuypNYUYyLLcWOYMabTyiSbTyj0HoT0/NLdoY57pkqV2NynIVWOq/rnT7XFhcWt5v+5Pj8/wCS9sr/ALT3KnHr1/k9SlgWooAKACgAoAKACgAoAcn7QumtPZGH3snr1QRRp8yNXa2YQeug5jbs7Od1U3I8Ob6L84EZS3UfNG09oVcXWetiHNSpUa7MePIAaAAZADIAACdtb28KEFCC0/NWaspNvUAomYiEVYhFvBYh6Z+rsS1hYi4J4ZAjP85TbX2Xa3cO0rtx3U/eXTpz/PEwVqUKi9/lzNnHbQ3BurYvbO2YU/n2Ti9jbCnez7SeVSXPg5dy+r5eJW0Lbfe8/wBvzMW3rr2melU6cacVCCwlokWvDREgskBILARLdgGRbsAyPuwAbdgGRt2AZIlYDHo1CjBl1HkRxB7JpbQsKd7QdGp5Pmn1X5wIVIKpFxkbOF2sjZP7h7fhP7352nne0PZ27tMyS349V9VxXxXeVdWynDWOq+Pp9gm1gxpEIGJNvhNiLZ35kZaCaOynRjdQlWaUVx3k5J92Pry4kLVxVROTWO/8+Zl4Ha7ghX94FgN45MLm2fO3nOp2n7NUOylc2ssJJyxxTSWdH/2b1eyg05Q0545G8Zw5VEYDO59nvTT6MUwuKb6l2CUHb/RY/DSY/wDjOik/CbD4SN25srl1PclxL7Z946n9OfHr1/k9algWooAKACgAoAKAGT0p6QUtm4V8RXOSZKo+Ko5+FF7T6AE6AzLRozrTVOC1Ym8LJ8s9Idt1toYl8RiGu9Q5D7KKPhpqOCgfiTckmdzaWsLamoR831ZqylllFRNkgFVYhBFWBEItMn7JN9MjYnsOhmlWvbNb0Kk46cU2uWvAi5xXFo1qexLWu+VtAts+wkn5TjanthWw1ClFdMtvTw0K6W0OkfVgcbgeqK2JIa+trgi3Lv8ASXOwduVL+U6dVJNLKxnVcHxb4aGe3uO1zlYaABZ0psZJBYCyPuxBknSolmCi1zzyGl/wmltC/hZUHWmm1w07/oQqVFCLkyy+y3BAFiDqdAumoJufDlOcpe2FGUJupBprgs5y/HCxyNaN9Tabax9S6uyqYGYJ7SxH8thOcq+0m0akt5VN3uSWPjl+rNSV7Vb0ePJfXJWxOyeNI/usT6NmfA+Ylns72sq0/du1vLqsJ+mifw8zNSv+VT1X2M+tRZDZgVJ0vbPuIyM7Gx2pa3q/oyy1yejXl9tDfp1YVFmLyCKywMhArAZo7IxoQbjmw+yToP1b8By/6nB+0uxZKf6m3jlP9yS4Prjv59+vMr7y3cnvwXj9/uLbuGp2377rMNAL79ufLv8AnlNf2avL1SdClDfhzTeFHPf39MPPQVjVqZ3EspfD86FnZGKNWn73xIbE8+R/vlK3bmzlY3ThH9rW8u5dPJ/DBgu6Kpz04PUumU5rFPayg0Klxf3CfLO/pN/Zct29pa/3R9G8P1RsWzaqxx1PS/Yx07OLp/QsU969Fb0nbWtSX7JPF1HiVzzIYzrtp2H6WpmP7Xw7u77d3gdTCW8j1OVZMUAFABQARgB8z+1Xpgdp4wrSb/LYYlKQGjto1btvoP1QNCTOv2RZdjT7SS96XwXT6s16ksvBxiiXBhCqIhBVECJbwOFNRgLZX96xGQHAjUXty4zndqbbhbUakGnGpqo5T15KSeMcNfFYNevWVOL68vzgdKBPMSjZICAiptOgXQbuZU3tzFiDbtzv4S62BtCFndqVT9slut9Mta/DXuNq0qqE9eehlDS/CepqSaynoWoVqLKAWUgE2BNuOmV7jxErLfbNncV+wpTzLXk8PHR8/IxxrQk92LyxgstCeSxgWVagLZZEA8ATz8LjxnMe1VOvUs12SzFPMscccvLr5GtdxlKniJarYzdq5n3F9095AO8e7Iec5m32FKtst3ME3NvKX+qynhdc6+SwasLbeo5X7nr/AB+dxfnNmiKAEK1IOLMLg/3fsPbMlKtOjNTptprmiUJyg96L1MHF4Xq2te4tcHjbt7Z6lsLar2hQbmsSjhPo+/8Agu6FbtY55gTQbd3t07vPh387duk2ZbYso3H6d1Fv8OeM9M8M+fHTiZO1hvbmdegBllmZB0wZKFkF91rFQPeHG9uI7vztS1tr29re9hVjuZSe/ph+Phqsvn0WpCVeMZ7stM8+RY2JiQjsGIAewF9N4E5X4HP0lR7V2sq9KncUlvJZy1ro8NPTlxNe+pSnFSiuHyN4zgSpK2MxSUx9YwG9cWzJPPIZ8ZuWlncXM92hFtrXTkZ6VKpUfuLgZOxKvV4wPhSy7g3lfijAggi/C62sdcwcrzrNp1bqns2H6ySVVTylplxw1rjz1+paTq1aVKMpv3k/X8R9MdFNurtDCpWFg3wVUBvuVVA3l7swwvqrKeMrqdRVIqSLalVjUgpx4M2JMyCgAoAede2vpScFghQpG1bG7yXGqUR+kbvNwo/aYjSWWyrT9RW979sdX9F5/LJCcsI+d1E7U1QqiBEMoiEEUQIhVXzHEZEdx4TFVpU6sdypFNdGskXwwzT2fjG3grG4Y2udQeGfEXyz5zi9vez9ClQlcW6xjjHisdVzWPTBoXNtDdcorDRsThysHiEU8XgLneTI8Rwb8j8/WdFsb2gqWP8ASqe9T+MfD7fI27e7cPdnw+X8EMBUBBpODlfIjhrunlbhwta0ltu1UKiv7Vrs5NYcdMSx05PRvu7iV1Bp9tB6d35+PiBehZyq5+9YZ55gHU8r+k6vZ+1sbLV3cZeNHji9cL6G1TrZpKcvzkSw2GNQEqQLcCDfMX14es19p+0n6KuqapNppPLeM56aPTr3/GNa5VKWGvP8/gG1Ipkw3eX3T3H8NeyWWzdr2d2lGi8P/F6PyXB+RlhVjU1i/uToVGp/Dp90/D4fdPd6zX2psC3vYuUUoz6pcfFc/HiQq0YVVrx6/nE1MPWFQXHcQdQeRnm13aVbSq6VVYa+Peu4qalKVOW7IJaapjMHF1C7EngbAcLA5Ceo7J2ZCls7dpv3qkct97jp6ZLyhTUKeFz+qLWNxqtT3Uz3ha2m6OII4ZZWnM7E2Jcu9Uq0XFQeXnm1wS66654Y8UalvbTVTemuHxMllnpBaBtnVNyqOTe6fH4fWw8TOc9qLRVrJ1EtYPPlwf38jXu4b9J92v3+HyLL1qNe4qruOMjve6wPLe0PcfKclSo7RsIqvbS3qb1zHWL/AOS5d+Ua0YV6PvU3ld2q9PzxD7IrmpRUtqMr87cfKam2LONrdypx4aPwys48vkYbumqdVpANt4s0wo3UZXvfeFxcW7e30m77P7Np3s55qOMo4axx7/TT1MtnRVRt5aa6GFs/EmlUBGhNmHAgmdttnZsLqzcX+6Cynxei5+ONe/Us69JVINM9X9nG3PomMCMfqsUVptyWpf6pvM7v74J+Ged7PrYluPn8zV2XX3Zdm+D4eP8AJ7VLcvhQAUAPlX2h9IP/AJLaNasDemp6qjy6qncKR2MSz/vmdtsq27G3WeL1f0+BrVJZZz6iWJiDKIiIVRAQVRERCqIEQ+HS7pb76nyYH8JV7aqRhYVnL/Frzei+LMVaWKcm+jOhE8iKIcQESiEN1Q3t6wuBa/G3KS7SSi4Z0445Z/GPeeN3OhEYcb+/x9L2tfvtlNn9fX/Tfpd73M5x+cuZPtpbnZ8irUwe5dlqFbDLIeCngw4Wtfxlp/6pVv6dK0nRU2sJNZUsaLjnTRat6c8aGwrjtcQcM/nw+RPDVy/u1ADvDgMu0EccuPZM229grZ8I16Um1nGvFPitVx4PkguLdU1vwbK1WgU1GV7BtQeAvyPpOp2R7QULxRpTeKnTk31T7+ODbpXEanj0+wTAkCpnlvLbvIIsPVvWaHtjRcqNOquTa9V/BivYt00+jNKeflYc9qL8857TZw3LenHpGK+COgWiwQZZskgbCAwTrGSTB1CTqScgM+Q0F+Os1rWzo228qMd1N5xrjPcuXkEYqPBYLWB2l1S7pUkb17g559h1nNbZ9nKt5cuvSmllLR54rTTC6Y8zWuLTtZbyeCxtY9bhw6jIMGz1AFwfnKTYb/QbU7Kvo9Y92XjHkzXtf6Vdwl4fIq7DwqOH31BswtcaZcDwln7V3dalXpwpzcfdb0bWctr6Ge9qzg4qLwbbC/jyyPnOJi2nlFbGTi01yPeuhm2PpuCpVWN3C7lX/kTJjYaBsmA5MJ0dKoqkFJczrKNVVaamuZtzIZTkfaptv6Dsqu6mz1QKFPOx3quRIPMJvt+7NuxodvXjDlnXwWrIyeFk+YEE7w1GFUQIhlEQmFUQIhlEREKogRZf2ZTu9/ui/ich6b05L2uudy2jRXGT+C/lo072eKeOv59jXE87KklEIcRCHgA1Rwouf+zyme1tqlzWjRprV/mfBEoQc5bqKL3Y3bwHAd35z1TZWyaNhTxFZk+Mub+y7vUtqdONNYRGjWCP7wOtha1vG5vfsEqPaGjdXrVvRcGlru73vt+DxhakLinOpHdjj6/9FjEYhWQhSCWytoQDqSNRl+E5nZex7mV9CFWEoJPLeHpjXjw1emTUoW81UW8msc/5KlSncEHjPUZRUk4y4Ms08FinjbZOM+ajI+HA+nbPOr72Uuac/wD2/vxfek1450816Ir6lk8+5w7/AM/OhRrgFroCoJJIJBvfXLh5+E6rY9lf20FC4qRcVwWMtL/lp8mb1GM4xxN5/Ov8eYJhL0zA2EYwLCBIEwjJAnEjUclBuPHDx4jOloIoQBLFbZcQQfnPGbipVqVpTrZ329c8c/T6FDOU3NuXEp7MwwpGoqm4Djw929u3UZyx2pf1byNGdWOGo8f8tWs93D1Ni5quooya5fUvGVJrHoHsf2lu1q2HJyqoKyjhvpZH8SrU/CnLbZ1TMXDzLzZVXMXTfLU9UlkWx4l/iH2rephcKD8KNXcftHcpn/8ANXznQbApZnOp0WPX/oxVXpg8hUTpzXCoIiIZRAiwyCIiFUQIsMoiImnsofF4fjPPfbCT/VU4/wCvzb+xW3z1iaInIGgOICJCIQ8QiviviUfqsfVRf1PnO09jYRdSrN8Uoryec/JG9ZLST8PqQ3Z3huh8Kt1IIuN5rjhnn+M8r9pNNp1P/j/+UVl08VcruBVMIQfctb7pJAHdkcuyb+y/ampbU+zuE5rk86ru149xkpXmFieX3gHUg2YWJ04g9x/DWdjs3bFtfp9m8SX9r4+PevA3adWNRZiQZZamUGwjGCYQJAmEY0BYQJAmEZJAXECRZwO0eqG6VuLki2RBOed9Rf8AszlNs+zkryv29KaTeMp8NNMrHy+Jq17TtZbyeGaWzBdN/jVYufE2A8AAJx21fcuOw5U1uLTHDi/NtvzNC50nuclp+eJaMrjCanRLG/R8fhqnAV1U8t2rekxPYA5PhNuznu1l36G7YVNyuu/T88z6Al6dKfMftfxxr7ZxGdxS6ukvYERd4fxl52OxKe7ap9W39Poa9V6nIrLYwhliIhlgRYZBERCoIEWGURCNTZlIgFjo1rDsF8/G/pPNPai+pXF0o0/7Mpvq88PBfPJVXlSMpKK5fnwL4nMmkOIhEhEIcQENUpBteGliQR4jOZ7a6rW0+0oycX3EoVJQeYsA9LdIzJDXFjqDa+R7gdbzuPZ3blxeVnQrtPRtPGHxWmmnwN+3ruplSC4ZM2PMgdmQ1787eA5Sk9q6ynfbiS91JZ5vOuvhk17yWZpdEHtOZNQHUphhZhcH+/OZKdSdOSnBtNc0ThJxeVxM50Kkqc7Zg8wdCe3I/wBmerbD2p+vt96X7o6P7+fzyXFGqqkd4GwlyZgTCMkBYQGgLCMkCYQJICwjJIC0ZJGrsGvkyHh7w7jr6/zTz32ssuzuI3C4T0fivusejK2/p4amuen5+cjUM5M0SDg2NjY2yPI85OEt2SfQnCW7JS6H0ds3FCvRpVRpVpJUHc6hvxnSnXnyd0prdZj8W/38bXbwNViJ3ez47trTXcvjqas/3MoLNwxsMsREMsCIZYiLDJERZZwtLfYDhqe4a/l4yo25f/o7OU4v3n7q8Xz8llmCvU7ODkbgnkxSEhEIkIhEhEIcRCJCIQ1SmGFj/UEZgiZaFxUoVFVpvElwHCbhLeQqNPdWxN8yb2tqSdPGZL27ld15V58ZfbA6tTtJuRIzWIFSpixey2Pe1r9wsSZ0lj7N1q7SqzVNtZSesmuu7nh4+hu07OT1k8fErVhdganK28MtzPI8cuf5Xl5c7Iq7Lto1rKTcovMv9ljp0XTXi3k2uzdKH9Lx8fzl9yFRCps3gRoQPlqMvnLrY+2aW0IaaTXFfVd3yMtKtGosr0BMJdGZAXECQF4ySAvAaAtGTQF4xl7YQ+sb9j8ROP8AbB/0KS/2fyNO/wD2LxNozgSsIxjPSdidKepw1Cnvfo8PTTX7qAfhOkpPNOL7kdbQknSi+5fI8ExdTfqu33qjHzJM9DtVihBf6r5GCXFjJM5BhliIhlgRDLERYZYiLNLZK5seQA8yb/IThvbKprRp/wDJ/JL6lffvSK8TUE4crSQgIcRCJCIiSEQhxEIkIhDwEQqIGBB0IseGR7RJ06kqc1OPFPK8UThJxaa5Aa1NQtj7ouDca3vcd5+c3rW6u3dxrUm5Vf8A7N6Y+XoZqc6jqby1ZUIzOtrDW1+NzYacJ6dsqN8qbd602+CWNF0eNPn4lpT38e/jPcB6sDQAdwEsYUacHmMUvBJGXJB5lJIC8CQFoySAtAYFoySAtGSLmxG+tI50z6EfnOR9sIN29OfSWPVfwal8v6afebRnn5VjGMZXbaTKSLHI28pc0qjUI+COgo1WqcV3I5OvT3HZfuuw8jaenWzzQg/9V8jNLiOkzkGGWIiGWBEMsRFhliIs1dkaN+0B5C/4zzr2vlm8gukF85FXf/uS7jRE5M0SQgIcRCJCIiSEQhxEIeADxCBVqlshqdOztlpsnZs764UEnu5959F93jCM9Ck6ku4rdUoNwBfnx8TxnrFO2o08bkUsLCwuC6FtywQeZySAtGSBPGSQF4EgLRkkBaAwLRkkBaMkSwNbcqqeBO6e5svnaUvtDa/qLCaXGPvLy4/DJjuIb9Jrz9DpDPKykImMZcTYhcBvvAHzzl5Sp/04+COjoUm6UfBfI4/pPR6vH4tPuYyuv8NVh+E9G2fLetab7kvTQyT4sorNwxsMsREMsCLDLERYZIiLNDZVSzkfeW/iv9D6TivbC2zGncLlmL+a+poX0MxUuhrCcGVhIQEOIhEhERHiAeAh7xCFeAFZWvn97Pw4en4z13YtkrSzhDGrWX4v7cPIuKcNyKj+ZIsZamUExjGgLGBICxjJAnMCQFoySAvAkgLRkkBaMaAvDCejJo6HZuL61Bn7y5N38/HXznku19nysrmVPHuvWL6r+ODKW5ounPufD87hbRxoopc5kmwHM/lFsvZtS/r9lHRcW+i/OAUKLqywj3Lox0dR8DhWqCzthKDOLaMaalh53lqoqHux4LQ6iEd2KiuR4f7W8F1O2cULWFRkqr2h6alj/FvjwnY7Eqb1ql0bX1+phqrU5RZbGEMsREMsCLCoYhBkMCLLFCpusrfda57tD6Eyq21bfqbGpBccZXitfjwMNWG/BxNPB1D1lRWJNjcX4C+ndZknnd/a01Z29xTjjeTi/wDknx8X9CsrwXZQnFd358S9KY1CUQh4hDiAh4gHgIDUr2yXM+g7/wAv+5dbJ2JXv5Z/bDnL6Lq/guZsUbd1NXovzgBXIAcgB5T1aKwsItOJFmjGCYxjBsYEkBYxkgTGA0BYxkgTGMkgLGBJAWMZIC0CSI06zI28hsbWvlp3HWat5Y0LyG5WjlemPMUoRmsSWUEQVMZXpU7+9VqJSXLK7sFGXeZqULGhsy2qdjnm8vjw0WenTxHQoxp6RPr+lTCqFGQUADuGQnHFgeIf4htl7tfC4kDKpSaix4A02308SKj/AMM6HYFXE503zWfTj8zFVXM8lUzpjXCoYEQymIiwqmIiGUwIsKpiIh6OK3HVjfIbrHmALXJ4ZAeK9s4+82NUVrVtopuOe0g+j5wfPhnD4PPXQ150N6nKC8V9vzr3G+J58Uo4iERq1gmvHSwuTNq0sa93PcoRy+P42Tp0pVHiIJcaOIYdtgf5STLOt7NbQpQ3tzPcmm/T7ZMzs6iWdGSOMHAMRzsPkTf0hH2a2jKG/ueTaTErOpjl+fAk2IG4zKfhB8CBfMHThrK2FlUVzG3rJxbaWunF4yY1RkqihJYy0ABtPYqdONOChBYSWEu4tsDFpMeCBaAyDNAYJjGMExgSBMYxgmMCQFjGSQJzAkBYxjQJzAkBYxkjsPY/sr6VtehcArhw2Ib/AOsWQ+FRqZlRtqtuW27/AJNL6maktT6anHmwcb7XNifTdlVgou+HtiE76QO+AOJNM1ABzIm1Y1+wrxqcs6+D0ZGSysHzIhnemowqmBEMpiEFUwIhlMREKpgRYVTEI28Afqk/Zy7hp6Wnju1IQhe1Yw4bz+f0KS4S7WWOpYmgYDNr1Luew2HYB/Weo+zdrCjYRml709W+urx6L6lvbwUaa79Rg0vjNgmGgIklTdN7XBFmHMc8+I+RPZOf29sf9fTUqf8A5I8O9dM/FfyYa1HtI6cVwIobAdgl5RU1Tiqn7sLPjjX4mURaZAIloDwQLRjBs0CQNjAYJjGMExgSQJjGSAsYxgmMCSBMYyQFjAkj3X/D/sTq8LWxTDPE1Aif8dIkEjvcsD/xicjtuv2lfcXCK+L4/Q2aawsnq8pjIMRfI8YAfKPTro+dm7QrULWQNv0e2i+aZnW2ak81M7bZVz29us8Y6P6fD45NapHDMRTLExBVMREKpgJhVMREMpgIIpiIlrC4tqeQsVvfdPbrY8Jze1vZyleydaD3Zv0fj08V6GtWto1deDNihWDi6/1B5Ec55zcW1W3qOlVWJL89CpqU5U5bsiji6TKxOqsb3H2b63HLt/s9t7O7coRoxtaz3XHOG3o9W+PJlhbV4uKg9Gvj+dCOHU1PhtYanh6anslxtXblCxiv7pPkmvV8cd3Uy1qsaS19BNdSQbXB4aaA/jNvZl8r63VdRxnOnh9CVOanFSRDeb/rP0JHziqu/jNumoSj0e9F+uq+BJp50+33+ROmWa+6L24Ai47w1vymjP2go0Jbl1CVOXesrya4+hjlVjD92n53ZItUtrlbW+XzltbXdG5p9pSknHr9+hkjiSzHUYVAdDeZoTjNZi0/DUeCJaTGQZoDBs0YwTGAwbGMkCYwJAmMYwTGBICxjJBdnYB8VWp0aIu9aoqKOF2NrnkBqTwAMw3FaNGlKpLkTisvB9b7F2amDw9KhS+ChSVBzO6M2PaTcntM4Cc3OTlLi9TbLsiAoAeZ+3Hot9KwYxVMfW4IEtbVqBzf+H4+7f5yy2Xd/p6/vftlo/o/L5ZITjlHz8pnamqFUwIhVMQgqmBEKpiEEUwIhFaIQWlVKm6kg9nHvByM0L7ZltexxWjnHB8GvP76GOdOM1iSyXqW02HxKD2rkfI/nOTu/Y+S1t6me6WnxX2RpTsV/Y/X7/wXqGKV/hOfI5HyPznKXdhcWksVoOPyfg+DNKpQnT/cjPqU6m8xKHNjmN09gsAb6AcJ3Wy9tbNtrWnR38NLXSXF6vXHXJZU61GMFFS+f2wCD+mvAg8iOE6elWp1oKdNpp80bHeK/HO40IJBHiJGvbUriO5VipLvE0msMSVCpuDn2+9fTUnPhzldebEtLmkqWN1LLW7pxxnThyRGdKE47rWndp/A1eqXYE2BAtkCLjPI3J598WzNjRsM9nUk0+Txj5Zz4NBSpRprCz5/9EC0uTLggWgANmgMGxjJA2MBgmMZIExgMExjJAmMCR7D7Beit2baFUZDepYe44nKrUHhdAe15y+3LvekqEeC1fj08vzgbFKPM9rlAZRQAUAGZQRY5gixHMQA+Yfad0QOysYQg/y9e70DyF/epHtUkeBXjedfse97an2Uv3R+K/jg/I16kcPJyamXBhCqYCCKYhBVMCIRWiEEDQETDQI4JhohD39NOYPMHgZjq0oVYOFRJp8mGORq7OxZe6tmVF7/AHh3cxl5ieZ7f2OrCqpU/wBks47n0+38FVdW6pvejwfwK20H+sPYqj5n/wBp03sjS3bOU88ZPywl+ehtWccUvMr706o2sDqrN8KkgcQP7v3CVt1teztZ7lWok+mrx44zjzISqQi8SeCKgtorG2uRy7+UKu17GlFSlVjh9Hn4LLHKpCOraJfR3P2D6D5masvaPZqWe0z4Rl9iH6ikv7iFbDOuZU25jO3eBn+Eja+0lhXlu7zi/wDbTPnqvXAQuKc9E/XQq9YDoRL6LUllamzjBFmjwANjGSBMYDBsYEgTGMZsdDujdTamMShTyB96q/8A46QI3m787AcSR3zSv7xWtLe5vReP2RkhHLPqnZ2BTDUUo0V3adJAiLyVRYZ8T28Zw0pOTbfE2izEAoAKACgBi9L+jdLamFfD1sr+9Te1zSqAHdceZBHEEjjMlGrKlNVIcUJrKwfLW29kVcDiHoYhd2pSNjbNWHB1PFSMwfkbidzZ3cLmkpx810f5wNWUcMqKZtEAitAQRWiEEDQIhA0QiYaAiQaAsEg0BYJ06pUgqbEccvLOad9Y0b2l2VZace9PqiM4Rmt2XAPUxQqfpFzAyZDY9xBvl5znqOwbyxqb1lWWHxUlp8M58cIwRt5U3/Tlp0f59h8DRDvb3rAXNyM8xlcAc5HbG0NpWVH35Q97ROKlldeOgrirOnDOnln65NkCwsMgJ5+25PL4lS8vVivEA14xjQAHUpK3xKD3gH5zJCpOm8wbXg8E4ylHg8AqmEpkEbi5jgAD4EaTYp31zCanGpLK14syRrVE87z9TEq7NqBiAu8ODXUAjxOs7629qLOVFSrPdnzSTfp3PxLSN3Scct4fTUkmx6h+IqvmT5f1mvX9r7eP/ipyl44X3Iyvqa4Jv4BcRsmmlMlmYEC+9w7t2VtD2k2hXuoxpxTTeNxLj58fPh3GKF5UnNJJeH8mNgsJUxFRKVFS9SowVVXUseH9Z3tWtGlBzm8JFqll4R9OezrocmycKEyavVs1dxxbginXcW5A53JsL2nD3l3K5qucuHJdF+cTajHdR1c1CQoAKACgAoAKAHH+0joMm16Hu7qYmkD1NQ6Hiab2z3Dz1U5i+YO1Z3c7apvx811X5wZGUVJHzTj8FUw1V6NdGp1KTbro2qnXuIIIIIyIIIuDO2t7incU1OD0+XczWlFpg1MzkAitARMNEIIGgLBINARMNEIkGgIfegGB96RlJRTlJ4S5gauyaDKSzAi4AF9TxJtw4Tz72n2nQunTp0Jb27lt8uXr8isvKsZJRi8mjOTNEUAGjGNeADRjGJgMjGA0BmFtao9astCkGYlgoVQSzu2gAGutp3vs1ZU7e3d7V0bzjujw9W/44lvY0MR3+b+R7p7LvZ6uzKfXYgBsXUXPQigp/wBNTxbmw7hlmcW0NoSup6aRXBfV9/yLeEN09AlcTFABQAUAFABQAUAFADk+n3QWhtel71qdemtqdYDMDXccfaS504XJGpvs2t3Utp78PNcmRlFNanzf0g2FX2dXNHFUyjDQ6pUX76N9pflobG4nZWd9Tuo5jx5rmv47zXlBxKAabhjJhoCJhohEw0AwSDQFgkGgLA+9AMFrZhBrJfmfPdNvWUPtLKUdnT3e7Phk17rPYyx+anRTy0pRXjAa8AGgMUYEbwGNGA0BhsFhKleotKiheo/wquptqc8gouLk2AvmZlpUpVHiKM1GhOrLdgj1v2f+z6lsy9aru1MVUuWfVae9qlO/fYtqewZTqZ3NSdKFJ/tikkvBYz4nTUqapxSO2mAyigAoAKACgAoAKACgAoAKAGX0h6P4faNE0cVTDrqDoyN95GGanu7jcG0nTqSpyUoPDQNZPA+m/stxOzt6pQ3sThxc7yj62mv+5TGoA+2uWRJCzpbLbUZ4hX0fXk/Hp8vAwSpdDglaX6aayjDgmGgIkGgIkGiAkGgIfegAt6KUVJNNZTA0sDtcrYVPeX732h3/AHh69843a3svFp1bTR/48n4dPD0waNeyjLWGj6cv4+XgbqsCLjMEXBGhE4RxaeGVTTTwx4ANeAxrxgNAYxMYHQ9Fuh+I2hZlHV0Dn1zg2Yf7a5GpqM8l1zuLTeo2M5az0XxLK32dOes9F8T1/o50cobPp7lBc2A36jWNSoRoWYAZZmwFgLmwF5awhGCxFF5Tpxpx3YrCNeTJigAoAKACgAoAKACgAoAKACgAoAKAHD9L/Zfg9olnUHD1zc9ZSAsxzzqUtGzNyRZjzm3a31e2/wDG9Oj1Xp9sEZRT4nj/AEl9l2PwN2Wn9Ipg/HQBZgL5b1L4x4Agc50NttyjPSqt1+q+/wAPMwypPkcWTYkHUGxHEEagy5hUjNb0Gmu7UxtYHDSQh96Ah96AYH3oBgW9ARf2ZtTqbhrlDmALXU9lzpOW257P/rJKtb4U+edE+/x+Zq3Nr2usdH8zoqb7wBGjAEdxF555ODhJwlxTx6FPKO62mPIiIu4AuSABxOQ840m9ESSbeEb2xeh+MxhBp0SiH/UrXppbLRSN9stCFsbaibtKxqS1loWFHZtWesvdXx9D0bo/7OMNhiHr/wCZqCxG+oFJSOK0cwTobsWIIytLGjbQpcOPUt6FpTo6xWvVnaTYNkUAFABQAUAFABQAUAFABQAUAFABQAUAFABQAUAMbbnRTB4+/wBKw9OoSLb9t2pbkKq2YecnTqTpvMG0+54E1k4La/sPw1S5wuIq0STo4Wqg7APdbzYyzpbauofual4r7YIOnFnJ4/2J45Cepq4eqvD3nRz+6VIH8UsKe34/3wfk8/PBB0ejOexvs52lQzqYaw59dQIPblUvNqO27V8crxX2yR7KRi4jYtembOlj+0h+RmVbYs3/AH/CX2Ds5DUNj16nwJf95B8zB7Xs1/f8JfYOzkbOC9nm0q9urw28Dx66gPm8xVNtWyi9xvPh98B2Ujv8H7Msa1g3UUltb3qjMwHCyopB/iE87Wz5yeZy19SujsqTeZy9NfsdBs/2U0xY4jEu9je1JFpqRyO9vk94I8JnhYUo8cs2obNox45f53HW7H6K4TBkGhQQML2qNepUF9QKjksB2XtNuMIw0isG7CnCCxFJGzJExQAUAFABQAUAFABQAUAFAD//2Q=="/>
          <p:cNvSpPr>
            <a:spLocks noChangeAspect="1" noChangeArrowheads="1"/>
          </p:cNvSpPr>
          <p:nvPr/>
        </p:nvSpPr>
        <p:spPr bwMode="auto">
          <a:xfrm>
            <a:off x="157124" y="-1789341"/>
            <a:ext cx="3780441" cy="3742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199"/>
          </a:p>
        </p:txBody>
      </p:sp>
      <p:sp>
        <p:nvSpPr>
          <p:cNvPr id="4" name="TextBox 3"/>
          <p:cNvSpPr txBox="1"/>
          <p:nvPr/>
        </p:nvSpPr>
        <p:spPr>
          <a:xfrm>
            <a:off x="1626765" y="595011"/>
            <a:ext cx="8328937" cy="912879"/>
          </a:xfrm>
          <a:prstGeom prst="rect">
            <a:avLst/>
          </a:prstGeom>
          <a:noFill/>
        </p:spPr>
        <p:txBody>
          <a:bodyPr wrap="square" rtlCol="0">
            <a:spAutoFit/>
          </a:bodyPr>
          <a:lstStyle/>
          <a:p>
            <a:pPr algn="ctr"/>
            <a:r>
              <a:rPr lang="en-US" sz="5332" dirty="0"/>
              <a:t>Islamic View</a:t>
            </a:r>
          </a:p>
        </p:txBody>
      </p:sp>
      <p:cxnSp>
        <p:nvCxnSpPr>
          <p:cNvPr id="25" name="Straight Arrow Connector 24"/>
          <p:cNvCxnSpPr/>
          <p:nvPr/>
        </p:nvCxnSpPr>
        <p:spPr>
          <a:xfrm flipV="1">
            <a:off x="5892853" y="2819559"/>
            <a:ext cx="2133044" cy="1004754"/>
          </a:xfrm>
          <a:prstGeom prst="straightConnector1">
            <a:avLst/>
          </a:prstGeom>
          <a:ln w="57150">
            <a:prstDash val="solid"/>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6096000" y="4027460"/>
            <a:ext cx="1956354" cy="616642"/>
          </a:xfrm>
          <a:prstGeom prst="straightConnector1">
            <a:avLst/>
          </a:prstGeom>
          <a:ln w="57150">
            <a:prstDash val="solid"/>
            <a:tailEnd type="triangle"/>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3937564" y="2819560"/>
            <a:ext cx="2539339" cy="21182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Day of Judgment   (Allah)</a:t>
            </a:r>
          </a:p>
        </p:txBody>
      </p:sp>
      <p:grpSp>
        <p:nvGrpSpPr>
          <p:cNvPr id="12" name="Group 11">
            <a:extLst>
              <a:ext uri="{FF2B5EF4-FFF2-40B4-BE49-F238E27FC236}">
                <a16:creationId xmlns:a16="http://schemas.microsoft.com/office/drawing/2014/main" id="{97C564A4-02BA-455A-8787-C142F85DE2D2}"/>
              </a:ext>
            </a:extLst>
          </p:cNvPr>
          <p:cNvGrpSpPr/>
          <p:nvPr/>
        </p:nvGrpSpPr>
        <p:grpSpPr>
          <a:xfrm>
            <a:off x="762000" y="1905001"/>
            <a:ext cx="2438400" cy="2533809"/>
            <a:chOff x="3656012" y="2590800"/>
            <a:chExt cx="1981200" cy="2381409"/>
          </a:xfrm>
        </p:grpSpPr>
        <p:pic>
          <p:nvPicPr>
            <p:cNvPr id="13" name="Picture 4" descr="Image result for gravestone clipart">
              <a:extLst>
                <a:ext uri="{FF2B5EF4-FFF2-40B4-BE49-F238E27FC236}">
                  <a16:creationId xmlns:a16="http://schemas.microsoft.com/office/drawing/2014/main" id="{54C8E32D-45C0-4590-B512-8D919A2289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012" y="2590800"/>
              <a:ext cx="1981200" cy="23814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34DED38-84B1-40AA-A60E-ACE593DACE65}"/>
                </a:ext>
              </a:extLst>
            </p:cNvPr>
            <p:cNvSpPr txBox="1"/>
            <p:nvPr/>
          </p:nvSpPr>
          <p:spPr>
            <a:xfrm rot="21300000">
              <a:off x="3989423" y="3412281"/>
              <a:ext cx="1143000" cy="491750"/>
            </a:xfrm>
            <a:prstGeom prst="rect">
              <a:avLst/>
            </a:prstGeom>
            <a:noFill/>
          </p:spPr>
          <p:txBody>
            <a:bodyPr wrap="square" rtlCol="0">
              <a:spAutoFit/>
            </a:bodyPr>
            <a:lstStyle/>
            <a:p>
              <a:pPr algn="ctr"/>
              <a:r>
                <a:rPr lang="en-US" sz="2800" dirty="0"/>
                <a:t>Death</a:t>
              </a:r>
            </a:p>
          </p:txBody>
        </p:sp>
      </p:grpSp>
    </p:spTree>
    <p:extLst>
      <p:ext uri="{BB962C8B-B14F-4D97-AF65-F5344CB8AC3E}">
        <p14:creationId xmlns:p14="http://schemas.microsoft.com/office/powerpoint/2010/main" val="216361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68171CB-6073-4A5A-8A18-2380C3D1872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a:stCxn id="13" idx="2"/>
          </p:cNvCxnSpPr>
          <p:nvPr/>
        </p:nvCxnSpPr>
        <p:spPr>
          <a:xfrm>
            <a:off x="3606615" y="1927087"/>
            <a:ext cx="754" cy="414647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70449" y="1854253"/>
            <a:ext cx="0" cy="40233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245197" y="2031710"/>
            <a:ext cx="1929897" cy="1117309"/>
          </a:xfrm>
          <a:prstGeom prst="rect">
            <a:avLst/>
          </a:prstGeom>
          <a:solidFill>
            <a:srgbClr val="FFFF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mj-lt"/>
              </a:rPr>
              <a:t>Glorified State</a:t>
            </a:r>
          </a:p>
        </p:txBody>
      </p:sp>
      <p:sp>
        <p:nvSpPr>
          <p:cNvPr id="13" name="TextBox 12"/>
          <p:cNvSpPr txBox="1"/>
          <p:nvPr/>
        </p:nvSpPr>
        <p:spPr>
          <a:xfrm>
            <a:off x="2895600" y="1219201"/>
            <a:ext cx="1422030" cy="707886"/>
          </a:xfrm>
          <a:prstGeom prst="rect">
            <a:avLst/>
          </a:prstGeom>
          <a:noFill/>
        </p:spPr>
        <p:txBody>
          <a:bodyPr wrap="square" rtlCol="0">
            <a:spAutoFit/>
          </a:bodyPr>
          <a:lstStyle/>
          <a:p>
            <a:pPr algn="ctr"/>
            <a:r>
              <a:rPr lang="en-US" sz="2000" b="1" dirty="0">
                <a:latin typeface="+mj-lt"/>
              </a:rPr>
              <a:t>Physical death</a:t>
            </a:r>
          </a:p>
        </p:txBody>
      </p:sp>
      <p:sp>
        <p:nvSpPr>
          <p:cNvPr id="14" name="TextBox 13"/>
          <p:cNvSpPr txBox="1"/>
          <p:nvPr/>
        </p:nvSpPr>
        <p:spPr>
          <a:xfrm>
            <a:off x="6465385" y="1270773"/>
            <a:ext cx="2590840" cy="769441"/>
          </a:xfrm>
          <a:prstGeom prst="rect">
            <a:avLst/>
          </a:prstGeom>
          <a:solidFill>
            <a:schemeClr val="bg1"/>
          </a:solidFill>
        </p:spPr>
        <p:txBody>
          <a:bodyPr wrap="square" rtlCol="0">
            <a:spAutoFit/>
          </a:bodyPr>
          <a:lstStyle/>
          <a:p>
            <a:pPr algn="ctr"/>
            <a:r>
              <a:rPr lang="en-US" sz="2000" b="1" dirty="0">
                <a:latin typeface="+mj-lt"/>
              </a:rPr>
              <a:t>Christ’s Return</a:t>
            </a:r>
          </a:p>
          <a:p>
            <a:pPr algn="ctr"/>
            <a:r>
              <a:rPr lang="en-US" sz="2400" b="1" dirty="0">
                <a:latin typeface="+mj-lt"/>
              </a:rPr>
              <a:t>1 Thess. 4:16-17</a:t>
            </a:r>
          </a:p>
        </p:txBody>
      </p:sp>
      <p:cxnSp>
        <p:nvCxnSpPr>
          <p:cNvPr id="16" name="Straight Arrow Connector 15"/>
          <p:cNvCxnSpPr>
            <a:cxnSpLocks/>
            <a:endCxn id="10" idx="1"/>
          </p:cNvCxnSpPr>
          <p:nvPr/>
        </p:nvCxnSpPr>
        <p:spPr>
          <a:xfrm flipV="1">
            <a:off x="2691996" y="2616055"/>
            <a:ext cx="1956204" cy="1015854"/>
          </a:xfrm>
          <a:prstGeom prst="straightConnector1">
            <a:avLst/>
          </a:prstGeom>
          <a:ln w="571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4" idx="3"/>
            <a:endCxn id="9" idx="1"/>
          </p:cNvCxnSpPr>
          <p:nvPr/>
        </p:nvCxnSpPr>
        <p:spPr>
          <a:xfrm>
            <a:off x="2742546" y="4850674"/>
            <a:ext cx="1905655" cy="532687"/>
          </a:xfrm>
          <a:prstGeom prst="straightConnector1">
            <a:avLst/>
          </a:prstGeom>
          <a:ln w="571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endCxn id="12" idx="1"/>
          </p:cNvCxnSpPr>
          <p:nvPr/>
        </p:nvCxnSpPr>
        <p:spPr>
          <a:xfrm flipV="1">
            <a:off x="6400344" y="2590364"/>
            <a:ext cx="2844853" cy="3123764"/>
          </a:xfrm>
          <a:prstGeom prst="straightConnector1">
            <a:avLst/>
          </a:prstGeom>
          <a:ln w="571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0" idx="3"/>
            <a:endCxn id="12" idx="1"/>
          </p:cNvCxnSpPr>
          <p:nvPr/>
        </p:nvCxnSpPr>
        <p:spPr>
          <a:xfrm flipV="1">
            <a:off x="6578098" y="2590365"/>
            <a:ext cx="2667099" cy="25691"/>
          </a:xfrm>
          <a:prstGeom prst="straightConnector1">
            <a:avLst/>
          </a:prstGeom>
          <a:ln w="571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12649" y="4292019"/>
            <a:ext cx="1929897" cy="1117309"/>
          </a:xfrm>
          <a:prstGeom prst="rect">
            <a:avLst/>
          </a:prstGeom>
          <a:solidFill>
            <a:srgbClr val="FFFF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mj-lt"/>
              </a:rPr>
              <a:t>Physical body</a:t>
            </a:r>
          </a:p>
        </p:txBody>
      </p:sp>
      <p:sp>
        <p:nvSpPr>
          <p:cNvPr id="5" name="Rectangle 4"/>
          <p:cNvSpPr/>
          <p:nvPr/>
        </p:nvSpPr>
        <p:spPr>
          <a:xfrm>
            <a:off x="812649" y="3174710"/>
            <a:ext cx="1929897" cy="1117309"/>
          </a:xfrm>
          <a:prstGeom prst="rect">
            <a:avLst/>
          </a:prstGeom>
          <a:solidFill>
            <a:srgbClr val="FFFF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mj-lt"/>
              </a:rPr>
              <a:t>Soul/Spirit</a:t>
            </a:r>
          </a:p>
        </p:txBody>
      </p:sp>
      <p:sp>
        <p:nvSpPr>
          <p:cNvPr id="34" name="TextBox 33"/>
          <p:cNvSpPr txBox="1"/>
          <p:nvPr/>
        </p:nvSpPr>
        <p:spPr>
          <a:xfrm>
            <a:off x="4782540" y="1650709"/>
            <a:ext cx="1661219" cy="400110"/>
          </a:xfrm>
          <a:prstGeom prst="rect">
            <a:avLst/>
          </a:prstGeom>
          <a:noFill/>
        </p:spPr>
        <p:txBody>
          <a:bodyPr wrap="square" rtlCol="0">
            <a:spAutoFit/>
          </a:bodyPr>
          <a:lstStyle/>
          <a:p>
            <a:pPr algn="ctr"/>
            <a:r>
              <a:rPr lang="en-US" sz="2000" b="1" dirty="0">
                <a:latin typeface="+mj-lt"/>
              </a:rPr>
              <a:t>Heaven</a:t>
            </a:r>
          </a:p>
        </p:txBody>
      </p:sp>
      <p:sp>
        <p:nvSpPr>
          <p:cNvPr id="35" name="TextBox 34"/>
          <p:cNvSpPr txBox="1"/>
          <p:nvPr/>
        </p:nvSpPr>
        <p:spPr>
          <a:xfrm>
            <a:off x="4902133" y="4389444"/>
            <a:ext cx="1422030" cy="400110"/>
          </a:xfrm>
          <a:prstGeom prst="rect">
            <a:avLst/>
          </a:prstGeom>
          <a:noFill/>
        </p:spPr>
        <p:txBody>
          <a:bodyPr wrap="square" rtlCol="0">
            <a:spAutoFit/>
          </a:bodyPr>
          <a:lstStyle/>
          <a:p>
            <a:pPr algn="ctr"/>
            <a:r>
              <a:rPr lang="en-US" sz="2000" b="1" dirty="0">
                <a:latin typeface="+mj-lt"/>
              </a:rPr>
              <a:t>Grave</a:t>
            </a:r>
          </a:p>
        </p:txBody>
      </p:sp>
      <p:sp>
        <p:nvSpPr>
          <p:cNvPr id="10" name="Rectangle 9"/>
          <p:cNvSpPr/>
          <p:nvPr/>
        </p:nvSpPr>
        <p:spPr>
          <a:xfrm>
            <a:off x="4648201" y="2057401"/>
            <a:ext cx="1929897" cy="1117309"/>
          </a:xfrm>
          <a:prstGeom prst="rect">
            <a:avLst/>
          </a:prstGeom>
          <a:solidFill>
            <a:srgbClr val="FFFF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mj-lt"/>
              </a:rPr>
              <a:t>Spiritual Body</a:t>
            </a:r>
          </a:p>
        </p:txBody>
      </p:sp>
      <p:sp>
        <p:nvSpPr>
          <p:cNvPr id="9" name="Rectangle 8"/>
          <p:cNvSpPr/>
          <p:nvPr/>
        </p:nvSpPr>
        <p:spPr>
          <a:xfrm>
            <a:off x="4648201" y="4824706"/>
            <a:ext cx="1929897" cy="1117309"/>
          </a:xfrm>
          <a:prstGeom prst="rect">
            <a:avLst/>
          </a:prstGeom>
          <a:solidFill>
            <a:srgbClr val="FFFF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mj-lt"/>
              </a:rPr>
              <a:t>Physical body</a:t>
            </a:r>
          </a:p>
        </p:txBody>
      </p:sp>
      <p:sp>
        <p:nvSpPr>
          <p:cNvPr id="40" name="TextBox 39"/>
          <p:cNvSpPr txBox="1"/>
          <p:nvPr/>
        </p:nvSpPr>
        <p:spPr>
          <a:xfrm>
            <a:off x="9067800" y="3200400"/>
            <a:ext cx="2184804" cy="707886"/>
          </a:xfrm>
          <a:prstGeom prst="rect">
            <a:avLst/>
          </a:prstGeom>
          <a:noFill/>
        </p:spPr>
        <p:txBody>
          <a:bodyPr wrap="square" rtlCol="0">
            <a:spAutoFit/>
          </a:bodyPr>
          <a:lstStyle/>
          <a:p>
            <a:pPr algn="ctr"/>
            <a:r>
              <a:rPr lang="en-US" sz="2000" dirty="0">
                <a:latin typeface="+mj-lt"/>
              </a:rPr>
              <a:t>1 John 3:2</a:t>
            </a:r>
          </a:p>
          <a:p>
            <a:pPr algn="ctr"/>
            <a:r>
              <a:rPr lang="en-US" sz="2000" dirty="0">
                <a:latin typeface="+mj-lt"/>
              </a:rPr>
              <a:t>1 Cor. 15:49</a:t>
            </a:r>
          </a:p>
        </p:txBody>
      </p:sp>
      <p:sp>
        <p:nvSpPr>
          <p:cNvPr id="41" name="TextBox 40"/>
          <p:cNvSpPr txBox="1"/>
          <p:nvPr/>
        </p:nvSpPr>
        <p:spPr>
          <a:xfrm>
            <a:off x="774291" y="5460709"/>
            <a:ext cx="2006613" cy="400110"/>
          </a:xfrm>
          <a:prstGeom prst="rect">
            <a:avLst/>
          </a:prstGeom>
          <a:noFill/>
        </p:spPr>
        <p:txBody>
          <a:bodyPr wrap="square" rtlCol="0">
            <a:spAutoFit/>
          </a:bodyPr>
          <a:lstStyle/>
          <a:p>
            <a:pPr algn="ctr"/>
            <a:r>
              <a:rPr lang="en-US" sz="2000" dirty="0">
                <a:latin typeface="+mj-lt"/>
              </a:rPr>
              <a:t>1 Cor. 15:44</a:t>
            </a:r>
          </a:p>
        </p:txBody>
      </p:sp>
      <p:sp>
        <p:nvSpPr>
          <p:cNvPr id="42" name="TextBox 41"/>
          <p:cNvSpPr txBox="1"/>
          <p:nvPr/>
        </p:nvSpPr>
        <p:spPr>
          <a:xfrm>
            <a:off x="634596" y="2706371"/>
            <a:ext cx="2286000" cy="400110"/>
          </a:xfrm>
          <a:prstGeom prst="rect">
            <a:avLst/>
          </a:prstGeom>
          <a:noFill/>
        </p:spPr>
        <p:txBody>
          <a:bodyPr wrap="square" rtlCol="0">
            <a:spAutoFit/>
          </a:bodyPr>
          <a:lstStyle/>
          <a:p>
            <a:pPr algn="ctr"/>
            <a:r>
              <a:rPr lang="en-US" sz="2000" dirty="0">
                <a:latin typeface="+mj-lt"/>
              </a:rPr>
              <a:t>1 Thess. 5:23</a:t>
            </a:r>
          </a:p>
        </p:txBody>
      </p:sp>
      <p:sp>
        <p:nvSpPr>
          <p:cNvPr id="2" name="Title 1"/>
          <p:cNvSpPr>
            <a:spLocks noGrp="1"/>
          </p:cNvSpPr>
          <p:nvPr>
            <p:ph type="title" idx="4294967295"/>
          </p:nvPr>
        </p:nvSpPr>
        <p:spPr>
          <a:xfrm>
            <a:off x="0" y="0"/>
            <a:ext cx="12188825" cy="1295400"/>
          </a:xfrm>
          <a:solidFill>
            <a:schemeClr val="bg1"/>
          </a:solidFill>
        </p:spPr>
        <p:txBody>
          <a:bodyPr>
            <a:normAutofit/>
          </a:bodyPr>
          <a:lstStyle/>
          <a:p>
            <a:pPr algn="ctr"/>
            <a:r>
              <a:rPr lang="en-US" b="1" dirty="0"/>
              <a:t>BIBLICAL VIEW (BELIEVERS)</a:t>
            </a:r>
          </a:p>
        </p:txBody>
      </p:sp>
      <p:sp>
        <p:nvSpPr>
          <p:cNvPr id="21" name="TextBox 20"/>
          <p:cNvSpPr txBox="1"/>
          <p:nvPr/>
        </p:nvSpPr>
        <p:spPr>
          <a:xfrm rot="18780000">
            <a:off x="7566241" y="3616319"/>
            <a:ext cx="1879111" cy="400110"/>
          </a:xfrm>
          <a:prstGeom prst="rect">
            <a:avLst/>
          </a:prstGeom>
          <a:noFill/>
        </p:spPr>
        <p:txBody>
          <a:bodyPr wrap="square" rtlCol="0">
            <a:spAutoFit/>
          </a:bodyPr>
          <a:lstStyle/>
          <a:p>
            <a:pPr algn="ctr"/>
            <a:r>
              <a:rPr lang="en-US" sz="2000" dirty="0">
                <a:latin typeface="+mj-lt"/>
              </a:rPr>
              <a:t>Phil. 3:20-21</a:t>
            </a:r>
          </a:p>
        </p:txBody>
      </p:sp>
      <p:sp>
        <p:nvSpPr>
          <p:cNvPr id="23" name="TextBox 22"/>
          <p:cNvSpPr txBox="1"/>
          <p:nvPr/>
        </p:nvSpPr>
        <p:spPr>
          <a:xfrm>
            <a:off x="4673594" y="3163571"/>
            <a:ext cx="1879111" cy="400110"/>
          </a:xfrm>
          <a:prstGeom prst="rect">
            <a:avLst/>
          </a:prstGeom>
          <a:noFill/>
        </p:spPr>
        <p:txBody>
          <a:bodyPr wrap="square" rtlCol="0">
            <a:spAutoFit/>
          </a:bodyPr>
          <a:lstStyle/>
          <a:p>
            <a:pPr algn="ctr"/>
            <a:r>
              <a:rPr lang="en-US" sz="2000" dirty="0">
                <a:latin typeface="+mj-lt"/>
              </a:rPr>
              <a:t>2 Cor. 5:8</a:t>
            </a:r>
          </a:p>
        </p:txBody>
      </p:sp>
      <p:sp>
        <p:nvSpPr>
          <p:cNvPr id="18" name="TextBox 17">
            <a:extLst>
              <a:ext uri="{FF2B5EF4-FFF2-40B4-BE49-F238E27FC236}">
                <a16:creationId xmlns:a16="http://schemas.microsoft.com/office/drawing/2014/main" id="{E4825A55-C11D-482F-A2CA-301ECBF49641}"/>
              </a:ext>
            </a:extLst>
          </p:cNvPr>
          <p:cNvSpPr txBox="1"/>
          <p:nvPr/>
        </p:nvSpPr>
        <p:spPr>
          <a:xfrm>
            <a:off x="826625" y="6291805"/>
            <a:ext cx="10515600" cy="400110"/>
          </a:xfrm>
          <a:prstGeom prst="rect">
            <a:avLst/>
          </a:prstGeom>
          <a:noFill/>
        </p:spPr>
        <p:txBody>
          <a:bodyPr wrap="square" rtlCol="0">
            <a:spAutoFit/>
          </a:bodyPr>
          <a:lstStyle/>
          <a:p>
            <a:pPr algn="ctr"/>
            <a:r>
              <a:rPr lang="en-US" sz="2000" i="1" dirty="0"/>
              <a:t>Note: The path for OT saints and unbelievers will be covered in Christianity II</a:t>
            </a:r>
          </a:p>
        </p:txBody>
      </p:sp>
    </p:spTree>
    <p:extLst>
      <p:ext uri="{BB962C8B-B14F-4D97-AF65-F5344CB8AC3E}">
        <p14:creationId xmlns:p14="http://schemas.microsoft.com/office/powerpoint/2010/main" val="22653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D740A-4EFA-45EB-AC01-36E1976C509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xmb.stuffucanuse.com/xmb/image.php?&amp;aid=3152&amp;going-to-heaven.jpg"/>
          <p:cNvPicPr>
            <a:picLocks noChangeAspect="1" noChangeArrowheads="1"/>
          </p:cNvPicPr>
          <p:nvPr/>
        </p:nvPicPr>
        <p:blipFill rotWithShape="1">
          <a:blip r:embed="rId3">
            <a:extLst>
              <a:ext uri="{28A0092B-C50C-407E-A947-70E740481C1C}">
                <a14:useLocalDpi xmlns:a14="http://schemas.microsoft.com/office/drawing/2010/main" val="0"/>
              </a:ext>
            </a:extLst>
          </a:blip>
          <a:srcRect t="15646" b="7564"/>
          <a:stretch/>
        </p:blipFill>
        <p:spPr bwMode="auto">
          <a:xfrm>
            <a:off x="-115747" y="-168727"/>
            <a:ext cx="12465933" cy="7220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C5B4D0-5BC4-4B9D-AB85-CA42F46A1813}"/>
              </a:ext>
            </a:extLst>
          </p:cNvPr>
          <p:cNvSpPr>
            <a:spLocks noGrp="1"/>
          </p:cNvSpPr>
          <p:nvPr>
            <p:ph type="title" idx="4294967295"/>
          </p:nvPr>
        </p:nvSpPr>
        <p:spPr>
          <a:xfrm>
            <a:off x="0" y="1096699"/>
            <a:ext cx="3285617" cy="1472879"/>
          </a:xfrm>
          <a:noFill/>
        </p:spPr>
        <p:txBody>
          <a:bodyPr>
            <a:noAutofit/>
          </a:bodyPr>
          <a:lstStyle/>
          <a:p>
            <a:pPr algn="r"/>
            <a:r>
              <a:rPr lang="en-US" sz="4800" b="1" i="1" dirty="0">
                <a:solidFill>
                  <a:srgbClr val="FFFF00"/>
                </a:solidFill>
                <a:effectLst>
                  <a:outerShdw blurRad="38100" dist="38100" dir="2700000" algn="tl">
                    <a:srgbClr val="000000">
                      <a:alpha val="43137"/>
                    </a:srgbClr>
                  </a:outerShdw>
                </a:effectLst>
              </a:rPr>
              <a:t>Trespasser View</a:t>
            </a:r>
          </a:p>
        </p:txBody>
      </p:sp>
    </p:spTree>
    <p:extLst>
      <p:ext uri="{BB962C8B-B14F-4D97-AF65-F5344CB8AC3E}">
        <p14:creationId xmlns:p14="http://schemas.microsoft.com/office/powerpoint/2010/main" val="24970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 Thessalonians</a:t>
            </a:r>
          </a:p>
        </p:txBody>
      </p:sp>
    </p:spTree>
    <p:extLst>
      <p:ext uri="{BB962C8B-B14F-4D97-AF65-F5344CB8AC3E}">
        <p14:creationId xmlns:p14="http://schemas.microsoft.com/office/powerpoint/2010/main" val="180033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6ECEC-1B42-47E1-9EBB-EF481E79D0D3}"/>
              </a:ext>
            </a:extLst>
          </p:cNvPr>
          <p:cNvSpPr>
            <a:spLocks noGrp="1"/>
          </p:cNvSpPr>
          <p:nvPr>
            <p:ph type="title" idx="4294967295"/>
          </p:nvPr>
        </p:nvSpPr>
        <p:spPr>
          <a:xfrm>
            <a:off x="972274" y="633714"/>
            <a:ext cx="9753600" cy="1295400"/>
          </a:xfrm>
          <a:noFill/>
        </p:spPr>
        <p:txBody>
          <a:bodyPr vert="horz" lIns="91440" tIns="45720" rIns="91440" bIns="45720" rtlCol="0" anchor="ctr">
            <a:normAutofit/>
          </a:bodyPr>
          <a:lstStyle/>
          <a:p>
            <a:pPr algn="ctr"/>
            <a:r>
              <a:rPr lang="en-US" sz="8000" b="1" dirty="0">
                <a:solidFill>
                  <a:schemeClr val="bg1"/>
                </a:solidFill>
                <a:effectLst>
                  <a:outerShdw blurRad="38100" dist="38100" dir="2700000" algn="tl">
                    <a:srgbClr val="000000">
                      <a:alpha val="43137"/>
                    </a:srgbClr>
                  </a:outerShdw>
                </a:effectLst>
              </a:rPr>
              <a:t>MAIN POINT</a:t>
            </a:r>
          </a:p>
        </p:txBody>
      </p:sp>
      <p:sp>
        <p:nvSpPr>
          <p:cNvPr id="4" name="TextBox 3">
            <a:extLst>
              <a:ext uri="{FF2B5EF4-FFF2-40B4-BE49-F238E27FC236}">
                <a16:creationId xmlns:a16="http://schemas.microsoft.com/office/drawing/2014/main" id="{8A5F6D40-A77D-49CD-9ED9-E9E7B45A411A}"/>
              </a:ext>
            </a:extLst>
          </p:cNvPr>
          <p:cNvSpPr txBox="1"/>
          <p:nvPr/>
        </p:nvSpPr>
        <p:spPr>
          <a:xfrm>
            <a:off x="2070903" y="3036425"/>
            <a:ext cx="8971345" cy="3560975"/>
          </a:xfrm>
          <a:prstGeom prst="rect">
            <a:avLst/>
          </a:prstGeom>
          <a:noFill/>
        </p:spPr>
        <p:txBody>
          <a:bodyPr wrap="square" rtlCol="0">
            <a:spAutoFit/>
          </a:bodyPr>
          <a:lstStyle/>
          <a:p>
            <a:pPr>
              <a:lnSpc>
                <a:spcPct val="114000"/>
              </a:lnSpc>
            </a:pPr>
            <a:r>
              <a:rPr lang="en-US" sz="4000" dirty="0">
                <a:solidFill>
                  <a:schemeClr val="bg1"/>
                </a:solidFill>
                <a:effectLst>
                  <a:outerShdw blurRad="38100" dist="38100" dir="2700000" algn="tl">
                    <a:srgbClr val="000000">
                      <a:alpha val="43137"/>
                    </a:srgbClr>
                  </a:outerShdw>
                </a:effectLst>
              </a:rPr>
              <a:t>The return of King Jesus will be preceded by an </a:t>
            </a:r>
            <a:r>
              <a:rPr lang="en-US" sz="4000" u="sng" dirty="0">
                <a:solidFill>
                  <a:srgbClr val="FFFF00"/>
                </a:solidFill>
                <a:effectLst>
                  <a:outerShdw blurRad="38100" dist="38100" dir="2700000" algn="tl">
                    <a:srgbClr val="000000">
                      <a:alpha val="43137"/>
                    </a:srgbClr>
                  </a:outerShdw>
                </a:effectLst>
              </a:rPr>
              <a:t>“apostasy” (rebellion)</a:t>
            </a:r>
            <a:r>
              <a:rPr lang="en-US" sz="4000" dirty="0">
                <a:solidFill>
                  <a:srgbClr val="FFFF00"/>
                </a:solidFill>
                <a:effectLst>
                  <a:outerShdw blurRad="38100" dist="38100" dir="2700000" algn="tl">
                    <a:srgbClr val="000000">
                      <a:alpha val="43137"/>
                    </a:srgbClr>
                  </a:outerShdw>
                </a:effectLst>
              </a:rPr>
              <a:t> </a:t>
            </a:r>
            <a:r>
              <a:rPr lang="en-US" sz="4000" dirty="0">
                <a:solidFill>
                  <a:schemeClr val="bg1"/>
                </a:solidFill>
                <a:effectLst>
                  <a:outerShdw blurRad="38100" dist="38100" dir="2700000" algn="tl">
                    <a:srgbClr val="000000">
                      <a:alpha val="43137"/>
                    </a:srgbClr>
                  </a:outerShdw>
                </a:effectLst>
              </a:rPr>
              <a:t>and by the revealing of the man of lawlessness, </a:t>
            </a:r>
            <a:r>
              <a:rPr lang="en-US" sz="4000" u="sng" dirty="0">
                <a:solidFill>
                  <a:srgbClr val="FFFF00"/>
                </a:solidFill>
                <a:effectLst>
                  <a:outerShdw blurRad="38100" dist="38100" dir="2700000" algn="tl">
                    <a:srgbClr val="000000">
                      <a:alpha val="43137"/>
                    </a:srgbClr>
                  </a:outerShdw>
                </a:effectLst>
              </a:rPr>
              <a:t>the Antichrist</a:t>
            </a:r>
            <a:r>
              <a:rPr lang="en-US" sz="4000" dirty="0">
                <a:solidFill>
                  <a:srgbClr val="FFFF00"/>
                </a:solidFill>
                <a:effectLst>
                  <a:outerShdw blurRad="38100" dist="38100" dir="2700000" algn="tl">
                    <a:srgbClr val="000000">
                      <a:alpha val="43137"/>
                    </a:srgbClr>
                  </a:outerShdw>
                </a:effectLst>
              </a:rPr>
              <a:t>.</a:t>
            </a:r>
          </a:p>
          <a:p>
            <a:pPr>
              <a:lnSpc>
                <a:spcPct val="114000"/>
              </a:lnSpc>
            </a:pPr>
            <a:endParaRPr lang="en-US" sz="4000" dirty="0">
              <a:solidFill>
                <a:schemeClr val="bg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1D849A76-99C3-4832-A780-1770FC9347F5}"/>
              </a:ext>
            </a:extLst>
          </p:cNvPr>
          <p:cNvPicPr/>
          <p:nvPr/>
        </p:nvPicPr>
        <p:blipFill>
          <a:blip r:embed="rId3" cstate="print">
            <a:extLst>
              <a:ext uri="{BEBA8EAE-BF5A-486C-A8C5-ECC9F3942E4B}">
                <a14:imgProps xmlns:a14="http://schemas.microsoft.com/office/drawing/2010/main">
                  <a14:imgLayer r:embed="rId4">
                    <a14:imgEffect>
                      <a14:backgroundRemoval t="3106" b="98758" l="0" r="100000"/>
                    </a14:imgEffect>
                  </a14:imgLayer>
                </a14:imgProps>
              </a:ext>
              <a:ext uri="{28A0092B-C50C-407E-A947-70E740481C1C}">
                <a14:useLocalDpi xmlns:a14="http://schemas.microsoft.com/office/drawing/2010/main" val="0"/>
              </a:ext>
            </a:extLst>
          </a:blip>
          <a:stretch>
            <a:fillRect/>
          </a:stretch>
        </p:blipFill>
        <p:spPr>
          <a:xfrm>
            <a:off x="547350" y="3972760"/>
            <a:ext cx="1258300" cy="154836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202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E688-6C8A-457D-A4E4-67E477C53C66}"/>
              </a:ext>
            </a:extLst>
          </p:cNvPr>
          <p:cNvSpPr>
            <a:spLocks noGrp="1"/>
          </p:cNvSpPr>
          <p:nvPr>
            <p:ph type="title"/>
          </p:nvPr>
        </p:nvSpPr>
        <p:spPr>
          <a:xfrm>
            <a:off x="838200" y="365125"/>
            <a:ext cx="10515600" cy="1325563"/>
          </a:xfrm>
        </p:spPr>
        <p:txBody>
          <a:bodyPr>
            <a:normAutofit fontScale="90000"/>
          </a:bodyPr>
          <a:lstStyle/>
          <a:p>
            <a:r>
              <a:rPr lang="en-US" dirty="0"/>
              <a:t>WHAT TO LOOK FOR IN THIS BOOK</a:t>
            </a:r>
          </a:p>
        </p:txBody>
      </p:sp>
      <p:sp>
        <p:nvSpPr>
          <p:cNvPr id="3" name="Content Placeholder 2">
            <a:extLst>
              <a:ext uri="{FF2B5EF4-FFF2-40B4-BE49-F238E27FC236}">
                <a16:creationId xmlns:a16="http://schemas.microsoft.com/office/drawing/2014/main" id="{2008BCE5-F967-43CE-9FC5-C3C18680C368}"/>
              </a:ext>
            </a:extLst>
          </p:cNvPr>
          <p:cNvSpPr>
            <a:spLocks noGrp="1"/>
          </p:cNvSpPr>
          <p:nvPr>
            <p:ph idx="1"/>
          </p:nvPr>
        </p:nvSpPr>
        <p:spPr>
          <a:xfrm>
            <a:off x="768752" y="2057119"/>
            <a:ext cx="10515600" cy="4351338"/>
          </a:xfrm>
        </p:spPr>
        <p:txBody>
          <a:bodyPr>
            <a:normAutofit/>
          </a:bodyPr>
          <a:lstStyle/>
          <a:p>
            <a:r>
              <a:rPr lang="en-US" dirty="0"/>
              <a:t>Paul comes across as being a little upset </a:t>
            </a:r>
          </a:p>
          <a:p>
            <a:r>
              <a:rPr lang="en-US" dirty="0"/>
              <a:t>The day of the Lord will not take place until the rebellion led by the “man of lawlessness” occurs  </a:t>
            </a:r>
          </a:p>
          <a:p>
            <a:r>
              <a:rPr lang="en-US" dirty="0"/>
              <a:t>This behavior was probably because of the general dislike for manual labor on the part of Greek aristocracy </a:t>
            </a:r>
          </a:p>
          <a:p>
            <a:endParaRPr lang="en-US" dirty="0"/>
          </a:p>
        </p:txBody>
      </p:sp>
    </p:spTree>
    <p:extLst>
      <p:ext uri="{BB962C8B-B14F-4D97-AF65-F5344CB8AC3E}">
        <p14:creationId xmlns:p14="http://schemas.microsoft.com/office/powerpoint/2010/main" val="1629213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A496DD-0114-4F5A-A121-37E04E462EE2}"/>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lazy">
            <a:extLst>
              <a:ext uri="{FF2B5EF4-FFF2-40B4-BE49-F238E27FC236}">
                <a16:creationId xmlns:a16="http://schemas.microsoft.com/office/drawing/2014/main" id="{D6E9AF71-923D-42AB-938D-B03E070F0B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
            <a:ext cx="10515600" cy="6553200"/>
          </a:xfrm>
          <a:prstGeom prst="rect">
            <a:avLst/>
          </a:prstGeom>
          <a:noFill/>
          <a:ln>
            <a:noFill/>
          </a:ln>
        </p:spPr>
      </p:pic>
      <p:sp>
        <p:nvSpPr>
          <p:cNvPr id="2" name="Callout: Line 1">
            <a:extLst>
              <a:ext uri="{FF2B5EF4-FFF2-40B4-BE49-F238E27FC236}">
                <a16:creationId xmlns:a16="http://schemas.microsoft.com/office/drawing/2014/main" id="{F8FD50E7-0785-4757-B184-B78788E3A66D}"/>
              </a:ext>
            </a:extLst>
          </p:cNvPr>
          <p:cNvSpPr/>
          <p:nvPr/>
        </p:nvSpPr>
        <p:spPr>
          <a:xfrm>
            <a:off x="4181707" y="256478"/>
            <a:ext cx="6122020" cy="713678"/>
          </a:xfrm>
          <a:prstGeom prst="borderCallout1">
            <a:avLst>
              <a:gd name="adj1" fmla="val 56250"/>
              <a:gd name="adj2" fmla="val 592"/>
              <a:gd name="adj3" fmla="val 103125"/>
              <a:gd name="adj4" fmla="val -15018"/>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effectLst>
                  <a:outerShdw blurRad="38100" dist="38100" dir="2700000" algn="tl">
                    <a:srgbClr val="000000">
                      <a:alpha val="43137"/>
                    </a:srgbClr>
                  </a:outerShdw>
                </a:effectLst>
                <a:latin typeface="Lucida Calligraphy" panose="03010101010101010101" pitchFamily="66" charset="0"/>
              </a:rPr>
              <a:t>Jesus is coming back at any moment so why should I</a:t>
            </a:r>
            <a:r>
              <a:rPr lang="en-US" sz="2000" baseline="0">
                <a:effectLst>
                  <a:outerShdw blurRad="38100" dist="38100" dir="2700000" algn="tl">
                    <a:srgbClr val="000000">
                      <a:alpha val="43137"/>
                    </a:srgbClr>
                  </a:outerShdw>
                </a:effectLst>
                <a:latin typeface="Lucida Calligraphy" panose="03010101010101010101" pitchFamily="66" charset="0"/>
              </a:rPr>
              <a:t> </a:t>
            </a:r>
            <a:r>
              <a:rPr lang="en-US" sz="2000">
                <a:effectLst>
                  <a:outerShdw blurRad="38100" dist="38100" dir="2700000" algn="tl">
                    <a:srgbClr val="000000">
                      <a:alpha val="43137"/>
                    </a:srgbClr>
                  </a:outerShdw>
                </a:effectLst>
                <a:latin typeface="Lucida Calligraphy" panose="03010101010101010101" pitchFamily="66" charset="0"/>
              </a:rPr>
              <a:t>work?!</a:t>
            </a:r>
          </a:p>
        </p:txBody>
      </p:sp>
    </p:spTree>
    <p:extLst>
      <p:ext uri="{BB962C8B-B14F-4D97-AF65-F5344CB8AC3E}">
        <p14:creationId xmlns:p14="http://schemas.microsoft.com/office/powerpoint/2010/main" val="336134529"/>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CAB00-2617-4D3C-8BE9-E6C0AEE86452}"/>
              </a:ext>
            </a:extLst>
          </p:cNvPr>
          <p:cNvPicPr>
            <a:picLocks noChangeAspect="1"/>
          </p:cNvPicPr>
          <p:nvPr/>
        </p:nvPicPr>
        <p:blipFill rotWithShape="1">
          <a:blip r:embed="rId3"/>
          <a:srcRect t="6902"/>
          <a:stretch/>
        </p:blipFill>
        <p:spPr>
          <a:xfrm>
            <a:off x="407882" y="1600678"/>
            <a:ext cx="8836898" cy="4861377"/>
          </a:xfrm>
          <a:prstGeom prst="rect">
            <a:avLst/>
          </a:prstGeom>
        </p:spPr>
      </p:pic>
      <p:sp>
        <p:nvSpPr>
          <p:cNvPr id="4" name="Title 3">
            <a:extLst>
              <a:ext uri="{FF2B5EF4-FFF2-40B4-BE49-F238E27FC236}">
                <a16:creationId xmlns:a16="http://schemas.microsoft.com/office/drawing/2014/main" id="{562C0F80-D0C0-43A6-9BE4-B2AF41093BE1}"/>
              </a:ext>
            </a:extLst>
          </p:cNvPr>
          <p:cNvSpPr>
            <a:spLocks noGrp="1"/>
          </p:cNvSpPr>
          <p:nvPr>
            <p:ph type="title" idx="4294967295"/>
          </p:nvPr>
        </p:nvSpPr>
        <p:spPr>
          <a:xfrm>
            <a:off x="401894" y="365125"/>
            <a:ext cx="10990006" cy="1188720"/>
          </a:xfrm>
          <a:solidFill>
            <a:srgbClr val="FFFF00"/>
          </a:solidFill>
        </p:spPr>
        <p:txBody>
          <a:bodyPr/>
          <a:lstStyle/>
          <a:p>
            <a:r>
              <a:rPr lang="en-US" dirty="0">
                <a:solidFill>
                  <a:schemeClr val="tx1"/>
                </a:solidFill>
              </a:rPr>
              <a:t>Please sign in each week</a:t>
            </a:r>
          </a:p>
        </p:txBody>
      </p:sp>
      <p:sp>
        <p:nvSpPr>
          <p:cNvPr id="6" name="Rectangle 5">
            <a:extLst>
              <a:ext uri="{FF2B5EF4-FFF2-40B4-BE49-F238E27FC236}">
                <a16:creationId xmlns:a16="http://schemas.microsoft.com/office/drawing/2014/main" id="{8986CC95-E8BC-492F-90E7-D397541C4AD3}"/>
              </a:ext>
            </a:extLst>
          </p:cNvPr>
          <p:cNvSpPr/>
          <p:nvPr/>
        </p:nvSpPr>
        <p:spPr>
          <a:xfrm>
            <a:off x="9346354" y="1600200"/>
            <a:ext cx="2539339" cy="48760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43777" rtlCol="0" anchor="t"/>
          <a:lstStyle/>
          <a:p>
            <a:pPr algn="ctr"/>
            <a:r>
              <a:rPr lang="en-US" sz="1866" dirty="0">
                <a:solidFill>
                  <a:schemeClr val="tx1"/>
                </a:solidFill>
              </a:rPr>
              <a:t>George Thompson</a:t>
            </a:r>
          </a:p>
          <a:p>
            <a:pPr algn="ctr"/>
            <a:r>
              <a:rPr lang="en-US" sz="1866" dirty="0">
                <a:solidFill>
                  <a:schemeClr val="tx1"/>
                </a:solidFill>
              </a:rPr>
              <a:t>Betty White</a:t>
            </a:r>
          </a:p>
          <a:p>
            <a:pPr algn="ctr"/>
            <a:r>
              <a:rPr lang="en-US" sz="1866" dirty="0">
                <a:solidFill>
                  <a:schemeClr val="tx1"/>
                </a:solidFill>
              </a:rPr>
              <a:t>Warren </a:t>
            </a:r>
            <a:r>
              <a:rPr lang="en-US" sz="1866" dirty="0" err="1">
                <a:solidFill>
                  <a:schemeClr val="tx1"/>
                </a:solidFill>
              </a:rPr>
              <a:t>Willsby</a:t>
            </a:r>
            <a:endParaRPr lang="en-US" sz="1866" dirty="0">
              <a:solidFill>
                <a:schemeClr val="tx1"/>
              </a:solidFill>
            </a:endParaRPr>
          </a:p>
          <a:p>
            <a:pPr algn="ctr"/>
            <a:r>
              <a:rPr lang="en-US" sz="1866" dirty="0">
                <a:solidFill>
                  <a:schemeClr val="tx1"/>
                </a:solidFill>
              </a:rPr>
              <a:t>Ed Asner</a:t>
            </a:r>
          </a:p>
          <a:p>
            <a:pPr algn="ctr"/>
            <a:r>
              <a:rPr lang="en-US" sz="1866" dirty="0">
                <a:solidFill>
                  <a:schemeClr val="tx1"/>
                </a:solidFill>
              </a:rPr>
              <a:t>Sue Thompson</a:t>
            </a:r>
          </a:p>
          <a:p>
            <a:pPr algn="ctr"/>
            <a:r>
              <a:rPr lang="en-US" sz="1866" dirty="0">
                <a:solidFill>
                  <a:schemeClr val="tx1"/>
                </a:solidFill>
              </a:rPr>
              <a:t>Don Schultz</a:t>
            </a:r>
          </a:p>
        </p:txBody>
      </p:sp>
      <p:sp>
        <p:nvSpPr>
          <p:cNvPr id="2" name="Rectangle 1">
            <a:extLst>
              <a:ext uri="{FF2B5EF4-FFF2-40B4-BE49-F238E27FC236}">
                <a16:creationId xmlns:a16="http://schemas.microsoft.com/office/drawing/2014/main" id="{981D516E-A941-484E-B36C-2A5F0D84AB19}"/>
              </a:ext>
            </a:extLst>
          </p:cNvPr>
          <p:cNvSpPr/>
          <p:nvPr/>
        </p:nvSpPr>
        <p:spPr>
          <a:xfrm>
            <a:off x="407882" y="1689577"/>
            <a:ext cx="8836898" cy="42660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 name="Speech Bubble: Rectangle 6">
            <a:extLst>
              <a:ext uri="{FF2B5EF4-FFF2-40B4-BE49-F238E27FC236}">
                <a16:creationId xmlns:a16="http://schemas.microsoft.com/office/drawing/2014/main" id="{02EF4D01-3B1D-405A-AC5E-9A24CA593B62}"/>
              </a:ext>
            </a:extLst>
          </p:cNvPr>
          <p:cNvSpPr/>
          <p:nvPr/>
        </p:nvSpPr>
        <p:spPr>
          <a:xfrm>
            <a:off x="4877119" y="2717986"/>
            <a:ext cx="2844059" cy="1523603"/>
          </a:xfrm>
          <a:prstGeom prst="wedgeRectCallout">
            <a:avLst>
              <a:gd name="adj1" fmla="val -1121"/>
              <a:gd name="adj2" fmla="val 1585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6" i="1" dirty="0">
                <a:solidFill>
                  <a:schemeClr val="tx1"/>
                </a:solidFill>
              </a:rPr>
              <a:t>Please type in your name each week</a:t>
            </a:r>
          </a:p>
        </p:txBody>
      </p:sp>
      <p:sp>
        <p:nvSpPr>
          <p:cNvPr id="5" name="TextBox 4">
            <a:extLst>
              <a:ext uri="{FF2B5EF4-FFF2-40B4-BE49-F238E27FC236}">
                <a16:creationId xmlns:a16="http://schemas.microsoft.com/office/drawing/2014/main" id="{9FE0E55D-7CD3-4367-8108-F6C0A5FBF2C1}"/>
              </a:ext>
            </a:extLst>
          </p:cNvPr>
          <p:cNvSpPr txBox="1"/>
          <p:nvPr/>
        </p:nvSpPr>
        <p:spPr>
          <a:xfrm>
            <a:off x="9372601" y="5334001"/>
            <a:ext cx="2437765" cy="379557"/>
          </a:xfrm>
          <a:prstGeom prst="rect">
            <a:avLst/>
          </a:prstGeom>
          <a:noFill/>
        </p:spPr>
        <p:txBody>
          <a:bodyPr wrap="square" rtlCol="0">
            <a:spAutoFit/>
          </a:bodyPr>
          <a:lstStyle/>
          <a:p>
            <a:pPr algn="ctr"/>
            <a:r>
              <a:rPr lang="en-US" sz="1866" dirty="0">
                <a:latin typeface="Times New Roman" panose="02020603050405020304" pitchFamily="18" charset="0"/>
                <a:cs typeface="Times New Roman" panose="02020603050405020304" pitchFamily="18" charset="0"/>
              </a:rPr>
              <a:t>CHAT BOX</a:t>
            </a:r>
          </a:p>
        </p:txBody>
      </p:sp>
    </p:spTree>
    <p:extLst>
      <p:ext uri="{BB962C8B-B14F-4D97-AF65-F5344CB8AC3E}">
        <p14:creationId xmlns:p14="http://schemas.microsoft.com/office/powerpoint/2010/main" val="23444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57.foxnews.com/global.fncstatic.com/static/managed/img/Health/2009/July/660/371/hungry_640.jpg?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30795"/>
            <a:ext cx="12417723" cy="6980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5029200"/>
            <a:ext cx="5562600" cy="1569404"/>
          </a:xfrm>
          <a:prstGeom prst="rect">
            <a:avLst/>
          </a:prstGeom>
          <a:noFill/>
        </p:spPr>
        <p:txBody>
          <a:bodyPr wrap="square" rtlCol="0">
            <a:spAutoFit/>
          </a:bodyPr>
          <a:lstStyle/>
          <a:p>
            <a:pPr algn="ctr"/>
            <a:r>
              <a:rPr lang="en-US" sz="4799" dirty="0">
                <a:latin typeface="Aegyptus" panose="020405020508060A0203" pitchFamily="18" charset="0"/>
                <a:ea typeface="Aegyptus" panose="020405020508060A0203" pitchFamily="18" charset="0"/>
              </a:rPr>
              <a:t>You don’t work…   you don’t eat!</a:t>
            </a:r>
          </a:p>
        </p:txBody>
      </p:sp>
    </p:spTree>
    <p:extLst>
      <p:ext uri="{BB962C8B-B14F-4D97-AF65-F5344CB8AC3E}">
        <p14:creationId xmlns:p14="http://schemas.microsoft.com/office/powerpoint/2010/main" val="49666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Timothy</a:t>
            </a:r>
          </a:p>
        </p:txBody>
      </p:sp>
    </p:spTree>
    <p:extLst>
      <p:ext uri="{BB962C8B-B14F-4D97-AF65-F5344CB8AC3E}">
        <p14:creationId xmlns:p14="http://schemas.microsoft.com/office/powerpoint/2010/main" val="22114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CE8D-03EA-48FE-A6D8-96C660E62446}"/>
              </a:ext>
            </a:extLst>
          </p:cNvPr>
          <p:cNvSpPr>
            <a:spLocks noGrp="1"/>
          </p:cNvSpPr>
          <p:nvPr>
            <p:ph type="title" idx="4294967295"/>
          </p:nvPr>
        </p:nvSpPr>
        <p:spPr>
          <a:xfrm>
            <a:off x="0" y="656863"/>
            <a:ext cx="12191999" cy="1295400"/>
          </a:xfrm>
          <a:noFill/>
        </p:spPr>
        <p:txBody>
          <a:bodyPr vert="horz" lIns="91440" tIns="45720" rIns="91440" bIns="45720" rtlCol="0" anchor="ctr">
            <a:normAutofit/>
          </a:bodyPr>
          <a:lstStyle/>
          <a:p>
            <a:pPr algn="ctr"/>
            <a:r>
              <a:rPr lang="en-US" sz="8000" b="1" dirty="0">
                <a:solidFill>
                  <a:schemeClr val="bg1"/>
                </a:solidFill>
                <a:effectLst>
                  <a:outerShdw blurRad="38100" dist="38100" dir="2700000" algn="tl">
                    <a:srgbClr val="000000">
                      <a:alpha val="43137"/>
                    </a:srgbClr>
                  </a:outerShdw>
                </a:effectLst>
              </a:rPr>
              <a:t>MAIN POINT</a:t>
            </a:r>
          </a:p>
        </p:txBody>
      </p:sp>
      <p:sp>
        <p:nvSpPr>
          <p:cNvPr id="3" name="TextBox 2">
            <a:extLst>
              <a:ext uri="{FF2B5EF4-FFF2-40B4-BE49-F238E27FC236}">
                <a16:creationId xmlns:a16="http://schemas.microsoft.com/office/drawing/2014/main" id="{83D4074A-621A-4A03-8966-5E82DAB49963}"/>
              </a:ext>
            </a:extLst>
          </p:cNvPr>
          <p:cNvSpPr txBox="1"/>
          <p:nvPr/>
        </p:nvSpPr>
        <p:spPr>
          <a:xfrm>
            <a:off x="2054505" y="3018099"/>
            <a:ext cx="8767823" cy="2800767"/>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The gospel leads to  </a:t>
            </a:r>
            <a:r>
              <a:rPr lang="en-US" sz="4400" u="sng" dirty="0">
                <a:solidFill>
                  <a:srgbClr val="FFFF00"/>
                </a:solidFill>
                <a:effectLst>
                  <a:outerShdw blurRad="38100" dist="38100" dir="2700000" algn="tl">
                    <a:srgbClr val="000000">
                      <a:alpha val="43137"/>
                    </a:srgbClr>
                  </a:outerShdw>
                </a:effectLst>
              </a:rPr>
              <a:t>practical, visible change</a:t>
            </a:r>
            <a:r>
              <a:rPr lang="en-US" sz="4400" dirty="0">
                <a:solidFill>
                  <a:srgbClr val="FFFF00"/>
                </a:solidFill>
                <a:effectLst>
                  <a:outerShdw blurRad="38100" dist="38100" dir="2700000" algn="tl">
                    <a:srgbClr val="000000">
                      <a:alpha val="43137"/>
                    </a:srgbClr>
                  </a:outerShdw>
                </a:effectLst>
              </a:rPr>
              <a:t> </a:t>
            </a:r>
            <a:r>
              <a:rPr lang="en-US" sz="4400" dirty="0">
                <a:solidFill>
                  <a:schemeClr val="bg1"/>
                </a:solidFill>
                <a:effectLst>
                  <a:outerShdw blurRad="38100" dist="38100" dir="2700000" algn="tl">
                    <a:srgbClr val="000000">
                      <a:alpha val="43137"/>
                    </a:srgbClr>
                  </a:outerShdw>
                </a:effectLst>
              </a:rPr>
              <a:t>in the lives of those who believe it and obey it.</a:t>
            </a:r>
          </a:p>
          <a:p>
            <a:endParaRPr lang="en-US" sz="4400" dirty="0">
              <a:solidFill>
                <a:schemeClr val="bg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68C7080-4994-4DAB-B477-AB046BBE7800}"/>
              </a:ext>
            </a:extLst>
          </p:cNvPr>
          <p:cNvPicPr/>
          <p:nvPr/>
        </p:nvPicPr>
        <p:blipFill>
          <a:blip r:embed="rId3" cstate="print">
            <a:extLst>
              <a:ext uri="{BEBA8EAE-BF5A-486C-A8C5-ECC9F3942E4B}">
                <a14:imgProps xmlns:a14="http://schemas.microsoft.com/office/drawing/2010/main">
                  <a14:imgLayer r:embed="rId4">
                    <a14:imgEffect>
                      <a14:backgroundRemoval t="3106" b="98758" l="0" r="100000"/>
                    </a14:imgEffect>
                  </a14:imgLayer>
                </a14:imgProps>
              </a:ext>
              <a:ext uri="{28A0092B-C50C-407E-A947-70E740481C1C}">
                <a14:useLocalDpi xmlns:a14="http://schemas.microsoft.com/office/drawing/2010/main" val="0"/>
              </a:ext>
            </a:extLst>
          </a:blip>
          <a:stretch>
            <a:fillRect/>
          </a:stretch>
        </p:blipFill>
        <p:spPr>
          <a:xfrm>
            <a:off x="616798" y="3556072"/>
            <a:ext cx="1258300" cy="154836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3229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228E93-750C-43A8-91B2-F2551B784A37}"/>
              </a:ext>
            </a:extLst>
          </p:cNvPr>
          <p:cNvSpPr/>
          <p:nvPr/>
        </p:nvSpPr>
        <p:spPr>
          <a:xfrm>
            <a:off x="0" y="2555310"/>
            <a:ext cx="12192000" cy="4302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F7A854-A88B-45DC-A6D2-F9FE74FF55D1}"/>
              </a:ext>
            </a:extLst>
          </p:cNvPr>
          <p:cNvPicPr/>
          <p:nvPr/>
        </p:nvPicPr>
        <p:blipFill rotWithShape="1">
          <a:blip r:embed="rId3">
            <a:extLst>
              <a:ext uri="{28A0092B-C50C-407E-A947-70E740481C1C}">
                <a14:useLocalDpi xmlns:a14="http://schemas.microsoft.com/office/drawing/2010/main" val="0"/>
              </a:ext>
            </a:extLst>
          </a:blip>
          <a:srcRect t="1" b="3830"/>
          <a:stretch/>
        </p:blipFill>
        <p:spPr bwMode="auto">
          <a:xfrm>
            <a:off x="1570299" y="2911997"/>
            <a:ext cx="8915400" cy="36830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B376028-B31C-40ED-83BF-59FD26EE639D}"/>
              </a:ext>
            </a:extLst>
          </p:cNvPr>
          <p:cNvSpPr txBox="1"/>
          <p:nvPr/>
        </p:nvSpPr>
        <p:spPr>
          <a:xfrm>
            <a:off x="1478071" y="713983"/>
            <a:ext cx="10083452" cy="1323439"/>
          </a:xfrm>
          <a:prstGeom prst="rect">
            <a:avLst/>
          </a:prstGeom>
          <a:noFill/>
        </p:spPr>
        <p:txBody>
          <a:bodyPr wrap="square" rtlCol="0">
            <a:spAutoFit/>
          </a:bodyPr>
          <a:lstStyle/>
          <a:p>
            <a:r>
              <a:rPr lang="en-US" sz="4000" i="1" dirty="0">
                <a:solidFill>
                  <a:schemeClr val="bg1"/>
                </a:solidFill>
                <a:effectLst>
                  <a:outerShdw blurRad="38100" dist="38100" dir="2700000" algn="tl">
                    <a:srgbClr val="000000">
                      <a:alpha val="43137"/>
                    </a:srgbClr>
                  </a:outerShdw>
                </a:effectLst>
              </a:rPr>
              <a:t>False teachers were leading some house churches astray</a:t>
            </a:r>
          </a:p>
        </p:txBody>
      </p:sp>
    </p:spTree>
    <p:extLst>
      <p:ext uri="{BB962C8B-B14F-4D97-AF65-F5344CB8AC3E}">
        <p14:creationId xmlns:p14="http://schemas.microsoft.com/office/powerpoint/2010/main" val="5272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unzikerrealtynews.com/blog/wp-content/uploads/2012/04/Man-Scolding250px.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600"/>
                    </a14:imgEffect>
                  </a14:imgLayer>
                </a14:imgProps>
              </a:ext>
              <a:ext uri="{28A0092B-C50C-407E-A947-70E740481C1C}">
                <a14:useLocalDpi xmlns:a14="http://schemas.microsoft.com/office/drawing/2010/main" val="0"/>
              </a:ext>
            </a:extLst>
          </a:blip>
          <a:srcRect/>
          <a:stretch>
            <a:fillRect/>
          </a:stretch>
        </p:blipFill>
        <p:spPr bwMode="auto">
          <a:xfrm>
            <a:off x="0" y="0"/>
            <a:ext cx="45842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62804" y="1074107"/>
            <a:ext cx="5148197" cy="4247317"/>
          </a:xfrm>
          <a:prstGeom prst="rect">
            <a:avLst/>
          </a:prstGeom>
          <a:noFill/>
        </p:spPr>
        <p:txBody>
          <a:bodyPr wrap="square" rtlCol="0">
            <a:spAutoFit/>
          </a:bodyPr>
          <a:lstStyle/>
          <a:p>
            <a:r>
              <a:rPr lang="en-US" sz="5400" b="1" i="1" dirty="0">
                <a:solidFill>
                  <a:schemeClr val="bg1"/>
                </a:solidFill>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“I will mediate between God and you and tell you what you  must do!”</a:t>
            </a:r>
          </a:p>
        </p:txBody>
      </p:sp>
    </p:spTree>
    <p:extLst>
      <p:ext uri="{BB962C8B-B14F-4D97-AF65-F5344CB8AC3E}">
        <p14:creationId xmlns:p14="http://schemas.microsoft.com/office/powerpoint/2010/main" val="246418732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 Timothy</a:t>
            </a:r>
          </a:p>
        </p:txBody>
      </p:sp>
    </p:spTree>
    <p:extLst>
      <p:ext uri="{BB962C8B-B14F-4D97-AF65-F5344CB8AC3E}">
        <p14:creationId xmlns:p14="http://schemas.microsoft.com/office/powerpoint/2010/main" val="296615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ED3FF9-A9A6-4986-B01C-48FD5DAC6DB4}"/>
              </a:ext>
            </a:extLst>
          </p:cNvPr>
          <p:cNvPicPr>
            <a:picLocks noChangeAspect="1"/>
          </p:cNvPicPr>
          <p:nvPr/>
        </p:nvPicPr>
        <p:blipFill>
          <a:blip r:embed="rId3"/>
          <a:stretch>
            <a:fillRect/>
          </a:stretch>
        </p:blipFill>
        <p:spPr>
          <a:xfrm>
            <a:off x="1891430" y="-225470"/>
            <a:ext cx="10450882" cy="7232445"/>
          </a:xfrm>
          <a:prstGeom prst="rect">
            <a:avLst/>
          </a:prstGeom>
          <a:ln>
            <a:noFill/>
          </a:ln>
          <a:effectLst>
            <a:softEdge rad="112500"/>
          </a:effectLst>
        </p:spPr>
      </p:pic>
    </p:spTree>
    <p:extLst>
      <p:ext uri="{BB962C8B-B14F-4D97-AF65-F5344CB8AC3E}">
        <p14:creationId xmlns:p14="http://schemas.microsoft.com/office/powerpoint/2010/main" val="25446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CE8D-03EA-48FE-A6D8-96C660E62446}"/>
              </a:ext>
            </a:extLst>
          </p:cNvPr>
          <p:cNvSpPr>
            <a:spLocks noGrp="1"/>
          </p:cNvSpPr>
          <p:nvPr>
            <p:ph type="title" idx="4294967295"/>
          </p:nvPr>
        </p:nvSpPr>
        <p:spPr>
          <a:xfrm>
            <a:off x="0" y="842376"/>
            <a:ext cx="12192000" cy="1295400"/>
          </a:xfrm>
          <a:noFill/>
        </p:spPr>
        <p:txBody>
          <a:bodyPr>
            <a:normAutofit/>
          </a:bodyPr>
          <a:lstStyle/>
          <a:p>
            <a:pPr algn="ctr"/>
            <a:r>
              <a:rPr lang="en-US" sz="8000" b="1" dirty="0">
                <a:solidFill>
                  <a:schemeClr val="bg1"/>
                </a:solidFill>
                <a:effectLst>
                  <a:outerShdw blurRad="38100" dist="38100" dir="2700000" algn="tl">
                    <a:srgbClr val="000000">
                      <a:alpha val="43137"/>
                    </a:srgbClr>
                  </a:outerShdw>
                </a:effectLst>
              </a:rPr>
              <a:t>MAIN POINT</a:t>
            </a:r>
          </a:p>
        </p:txBody>
      </p:sp>
      <p:sp>
        <p:nvSpPr>
          <p:cNvPr id="3" name="TextBox 2">
            <a:extLst>
              <a:ext uri="{FF2B5EF4-FFF2-40B4-BE49-F238E27FC236}">
                <a16:creationId xmlns:a16="http://schemas.microsoft.com/office/drawing/2014/main" id="{83D4074A-621A-4A03-8966-5E82DAB49963}"/>
              </a:ext>
            </a:extLst>
          </p:cNvPr>
          <p:cNvSpPr txBox="1"/>
          <p:nvPr/>
        </p:nvSpPr>
        <p:spPr>
          <a:xfrm>
            <a:off x="2712929" y="3040820"/>
            <a:ext cx="7467600" cy="2800767"/>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Persevere in the gospel </a:t>
            </a:r>
            <a:r>
              <a:rPr lang="en-US" sz="4400" u="sng" dirty="0">
                <a:solidFill>
                  <a:srgbClr val="FFFF00"/>
                </a:solidFill>
                <a:effectLst>
                  <a:outerShdw blurRad="38100" dist="38100" dir="2700000" algn="tl">
                    <a:srgbClr val="000000">
                      <a:alpha val="43137"/>
                    </a:srgbClr>
                  </a:outerShdw>
                </a:effectLst>
              </a:rPr>
              <a:t>in spite of suffering</a:t>
            </a:r>
            <a:r>
              <a:rPr lang="en-US" sz="4400" dirty="0">
                <a:solidFill>
                  <a:srgbClr val="FFFF00"/>
                </a:solidFill>
                <a:effectLst>
                  <a:outerShdw blurRad="38100" dist="38100" dir="2700000" algn="tl">
                    <a:srgbClr val="000000">
                      <a:alpha val="43137"/>
                    </a:srgbClr>
                  </a:outerShdw>
                </a:effectLst>
              </a:rPr>
              <a:t>… </a:t>
            </a:r>
            <a:r>
              <a:rPr lang="en-US" sz="4400" dirty="0">
                <a:solidFill>
                  <a:schemeClr val="bg1"/>
                </a:solidFill>
                <a:effectLst>
                  <a:outerShdw blurRad="38100" dist="38100" dir="2700000" algn="tl">
                    <a:srgbClr val="000000">
                      <a:alpha val="43137"/>
                    </a:srgbClr>
                  </a:outerShdw>
                </a:effectLst>
              </a:rPr>
              <a:t>continue the fight of faith until God calls you home</a:t>
            </a:r>
          </a:p>
        </p:txBody>
      </p:sp>
      <p:pic>
        <p:nvPicPr>
          <p:cNvPr id="4" name="Picture 3">
            <a:extLst>
              <a:ext uri="{FF2B5EF4-FFF2-40B4-BE49-F238E27FC236}">
                <a16:creationId xmlns:a16="http://schemas.microsoft.com/office/drawing/2014/main" id="{1E0B1E4A-EDE1-4012-9605-3F1EC174FBAC}"/>
              </a:ext>
            </a:extLst>
          </p:cNvPr>
          <p:cNvPicPr/>
          <p:nvPr/>
        </p:nvPicPr>
        <p:blipFill>
          <a:blip r:embed="rId3" cstate="print">
            <a:extLst>
              <a:ext uri="{BEBA8EAE-BF5A-486C-A8C5-ECC9F3942E4B}">
                <a14:imgProps xmlns:a14="http://schemas.microsoft.com/office/drawing/2010/main">
                  <a14:imgLayer r:embed="rId4">
                    <a14:imgEffect>
                      <a14:backgroundRemoval t="3106" b="98758" l="0" r="100000"/>
                    </a14:imgEffect>
                  </a14:imgLayer>
                </a14:imgProps>
              </a:ext>
              <a:ext uri="{28A0092B-C50C-407E-A947-70E740481C1C}">
                <a14:useLocalDpi xmlns:a14="http://schemas.microsoft.com/office/drawing/2010/main" val="0"/>
              </a:ext>
            </a:extLst>
          </a:blip>
          <a:stretch>
            <a:fillRect/>
          </a:stretch>
        </p:blipFill>
        <p:spPr>
          <a:xfrm>
            <a:off x="1130366" y="4007009"/>
            <a:ext cx="1258300" cy="154836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7362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C7764-48C1-47B6-B515-41EDCE978727}"/>
              </a:ext>
            </a:extLst>
          </p:cNvPr>
          <p:cNvSpPr txBox="1"/>
          <p:nvPr/>
        </p:nvSpPr>
        <p:spPr>
          <a:xfrm>
            <a:off x="513567" y="914401"/>
            <a:ext cx="4734838" cy="5016758"/>
          </a:xfrm>
          <a:prstGeom prst="rect">
            <a:avLst/>
          </a:prstGeom>
          <a:noFill/>
        </p:spPr>
        <p:txBody>
          <a:bodyPr wrap="square" rtlCol="0">
            <a:spAutoFit/>
          </a:bodyPr>
          <a:lstStyle/>
          <a:p>
            <a:pPr marL="457200" indent="-457200">
              <a:buClr>
                <a:srgbClr val="00B0F0"/>
              </a:buClr>
              <a:buFont typeface="Wingdings" panose="05000000000000000000" pitchFamily="2" charset="2"/>
              <a:buChar char="§"/>
            </a:pPr>
            <a:r>
              <a:rPr lang="en-US" sz="3200" dirty="0"/>
              <a:t>Paul is in Rome awaiting execution</a:t>
            </a:r>
          </a:p>
          <a:p>
            <a:pPr marL="457200" indent="-457200">
              <a:buClr>
                <a:srgbClr val="00B0F0"/>
              </a:buClr>
              <a:buFont typeface="Wingdings" panose="05000000000000000000" pitchFamily="2" charset="2"/>
              <a:buChar char="§"/>
            </a:pPr>
            <a:r>
              <a:rPr lang="en-US" sz="3200" dirty="0"/>
              <a:t>His final letter</a:t>
            </a:r>
          </a:p>
          <a:p>
            <a:pPr marL="457200" indent="-457200">
              <a:buClr>
                <a:srgbClr val="00B0F0"/>
              </a:buClr>
              <a:buFont typeface="Wingdings" panose="05000000000000000000" pitchFamily="2" charset="2"/>
              <a:buChar char="§"/>
            </a:pPr>
            <a:r>
              <a:rPr lang="en-US" sz="3200" dirty="0"/>
              <a:t>His trial is coming up soon</a:t>
            </a:r>
          </a:p>
          <a:p>
            <a:pPr marL="457200" indent="-457200">
              <a:buClr>
                <a:srgbClr val="00B0F0"/>
              </a:buClr>
              <a:buFont typeface="Wingdings" panose="05000000000000000000" pitchFamily="2" charset="2"/>
              <a:buChar char="§"/>
            </a:pPr>
            <a:r>
              <a:rPr lang="en-US" sz="3200" dirty="0"/>
              <a:t>Urgent letter to Timothy to join him ASAP</a:t>
            </a:r>
          </a:p>
          <a:p>
            <a:pPr marL="457200" indent="-457200">
              <a:buClr>
                <a:srgbClr val="00B0F0"/>
              </a:buClr>
              <a:buFont typeface="Wingdings" panose="05000000000000000000" pitchFamily="2" charset="2"/>
              <a:buChar char="§"/>
            </a:pPr>
            <a:r>
              <a:rPr lang="en-US" sz="3200" dirty="0"/>
              <a:t>The letter was written to encourage and strengthen Timothy</a:t>
            </a:r>
          </a:p>
        </p:txBody>
      </p:sp>
      <p:pic>
        <p:nvPicPr>
          <p:cNvPr id="3074" name="Picture 2" descr="How long was The Apostle Paul imprisoned? - Quora">
            <a:extLst>
              <a:ext uri="{FF2B5EF4-FFF2-40B4-BE49-F238E27FC236}">
                <a16:creationId xmlns:a16="http://schemas.microsoft.com/office/drawing/2014/main" id="{D1BAAC42-CBFF-4B36-BA01-B896544143E0}"/>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89200" y="1203726"/>
            <a:ext cx="6602799" cy="4871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98685"/>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long was The Apostle Paul imprisoned? - Quora">
            <a:extLst>
              <a:ext uri="{FF2B5EF4-FFF2-40B4-BE49-F238E27FC236}">
                <a16:creationId xmlns:a16="http://schemas.microsoft.com/office/drawing/2014/main" id="{D1BAAC42-CBFF-4B36-BA01-B896544143E0}"/>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7560" y="-125026"/>
            <a:ext cx="9543005" cy="7040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3489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3CBAB-36C0-4A86-A069-99519AC14C2E}"/>
              </a:ext>
            </a:extLst>
          </p:cNvPr>
          <p:cNvPicPr>
            <a:picLocks noChangeAspect="1"/>
          </p:cNvPicPr>
          <p:nvPr/>
        </p:nvPicPr>
        <p:blipFill rotWithShape="1">
          <a:blip r:embed="rId3"/>
          <a:srcRect l="14519" r="16017"/>
          <a:stretch/>
        </p:blipFill>
        <p:spPr>
          <a:xfrm>
            <a:off x="25965" y="-8249"/>
            <a:ext cx="6764798" cy="6856214"/>
          </a:xfrm>
          <a:prstGeom prst="rect">
            <a:avLst/>
          </a:prstGeom>
        </p:spPr>
      </p:pic>
      <p:sp>
        <p:nvSpPr>
          <p:cNvPr id="3" name="Rectangle 2">
            <a:extLst>
              <a:ext uri="{FF2B5EF4-FFF2-40B4-BE49-F238E27FC236}">
                <a16:creationId xmlns:a16="http://schemas.microsoft.com/office/drawing/2014/main" id="{6F22DFBB-2C54-488F-A578-B772CD2C628B}"/>
              </a:ext>
            </a:extLst>
          </p:cNvPr>
          <p:cNvSpPr/>
          <p:nvPr/>
        </p:nvSpPr>
        <p:spPr>
          <a:xfrm>
            <a:off x="6807015" y="893"/>
            <a:ext cx="5383398" cy="6856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 name="TextBox 3">
            <a:extLst>
              <a:ext uri="{FF2B5EF4-FFF2-40B4-BE49-F238E27FC236}">
                <a16:creationId xmlns:a16="http://schemas.microsoft.com/office/drawing/2014/main" id="{687596F0-844A-4E84-925A-7901FD266C31}"/>
              </a:ext>
            </a:extLst>
          </p:cNvPr>
          <p:cNvSpPr txBox="1"/>
          <p:nvPr/>
        </p:nvSpPr>
        <p:spPr>
          <a:xfrm>
            <a:off x="6908588" y="1295958"/>
            <a:ext cx="4875530" cy="3723199"/>
          </a:xfrm>
          <a:prstGeom prst="rect">
            <a:avLst/>
          </a:prstGeom>
          <a:noFill/>
        </p:spPr>
        <p:txBody>
          <a:bodyPr wrap="square" rtlCol="0">
            <a:spAutoFit/>
          </a:bodyPr>
          <a:lstStyle/>
          <a:p>
            <a:pPr algn="ctr"/>
            <a:r>
              <a:rPr lang="en-US" sz="3199" b="1" dirty="0"/>
              <a:t>INTRODUCE YOURSELF</a:t>
            </a:r>
          </a:p>
          <a:p>
            <a:pPr algn="ctr"/>
            <a:endParaRPr lang="en-US" sz="3199" dirty="0"/>
          </a:p>
          <a:p>
            <a:pPr algn="ctr"/>
            <a:r>
              <a:rPr lang="en-US" sz="3599" dirty="0"/>
              <a:t>“Should we stay on Daylight Savings Time?</a:t>
            </a:r>
          </a:p>
          <a:p>
            <a:pPr algn="ctr"/>
            <a:r>
              <a:rPr lang="en-US" sz="3599" dirty="0"/>
              <a:t>Why or why not”</a:t>
            </a:r>
          </a:p>
          <a:p>
            <a:pPr algn="ctr"/>
            <a:endParaRPr lang="en-US" sz="3199" dirty="0"/>
          </a:p>
          <a:p>
            <a:pPr algn="ctr"/>
            <a:r>
              <a:rPr lang="en-US" sz="3199" b="1" i="1" dirty="0"/>
              <a:t>3 Minutes</a:t>
            </a:r>
          </a:p>
        </p:txBody>
      </p:sp>
    </p:spTree>
    <p:extLst>
      <p:ext uri="{BB962C8B-B14F-4D97-AF65-F5344CB8AC3E}">
        <p14:creationId xmlns:p14="http://schemas.microsoft.com/office/powerpoint/2010/main" val="31298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8284" y="377157"/>
            <a:ext cx="5450305" cy="1325563"/>
          </a:xfrm>
          <a:noFill/>
        </p:spPr>
        <p:txBody>
          <a:bodyPr>
            <a:normAutofit/>
          </a:bodyPr>
          <a:lstStyle/>
          <a:p>
            <a:pPr algn="ctr"/>
            <a:r>
              <a:rPr lang="en-US" sz="54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For Next Week</a:t>
            </a:r>
          </a:p>
        </p:txBody>
      </p:sp>
      <p:sp>
        <p:nvSpPr>
          <p:cNvPr id="6" name="TextBox 5"/>
          <p:cNvSpPr txBox="1"/>
          <p:nvPr/>
        </p:nvSpPr>
        <p:spPr>
          <a:xfrm>
            <a:off x="6027821" y="1816768"/>
            <a:ext cx="5474367" cy="2585323"/>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Read </a:t>
            </a:r>
          </a:p>
          <a:p>
            <a:pPr algn="ctr"/>
            <a:r>
              <a:rPr lang="en-US" sz="5400" b="1" dirty="0">
                <a:solidFill>
                  <a:schemeClr val="bg1"/>
                </a:solidFill>
                <a:effectLst>
                  <a:outerShdw blurRad="38100" dist="38100" dir="2700000" algn="tl">
                    <a:srgbClr val="000000">
                      <a:alpha val="43137"/>
                    </a:srgbClr>
                  </a:outerShdw>
                </a:effectLst>
              </a:rPr>
              <a:t>Titus, Philemon, Hebrews, James</a:t>
            </a:r>
          </a:p>
        </p:txBody>
      </p:sp>
      <p:pic>
        <p:nvPicPr>
          <p:cNvPr id="2" name="Picture 1">
            <a:extLst>
              <a:ext uri="{FF2B5EF4-FFF2-40B4-BE49-F238E27FC236}">
                <a16:creationId xmlns:a16="http://schemas.microsoft.com/office/drawing/2014/main" id="{98BB3881-CB34-4162-A724-4223119FBA62}"/>
              </a:ext>
            </a:extLst>
          </p:cNvPr>
          <p:cNvPicPr>
            <a:picLocks noChangeAspect="1"/>
          </p:cNvPicPr>
          <p:nvPr/>
        </p:nvPicPr>
        <p:blipFill>
          <a:blip r:embed="rId3"/>
          <a:stretch>
            <a:fillRect/>
          </a:stretch>
        </p:blipFill>
        <p:spPr>
          <a:xfrm>
            <a:off x="202531" y="1816782"/>
            <a:ext cx="5271837" cy="3521587"/>
          </a:xfrm>
          <a:prstGeom prst="rect">
            <a:avLst/>
          </a:prstGeom>
        </p:spPr>
      </p:pic>
    </p:spTree>
    <p:extLst>
      <p:ext uri="{BB962C8B-B14F-4D97-AF65-F5344CB8AC3E}">
        <p14:creationId xmlns:p14="http://schemas.microsoft.com/office/powerpoint/2010/main" val="2728391381"/>
      </p:ext>
    </p:extLst>
  </p:cSld>
  <p:clrMapOvr>
    <a:masterClrMapping/>
  </p:clrMapOvr>
  <mc:AlternateContent xmlns:mc="http://schemas.openxmlformats.org/markup-compatibility/2006" xmlns:p14="http://schemas.microsoft.com/office/powerpoint/2010/main">
    <mc:Choice Requires="p14">
      <p:transition spd="slow" p14:dur="225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D20B9-696B-4B1F-827F-96799E254862}"/>
              </a:ext>
            </a:extLst>
          </p:cNvPr>
          <p:cNvPicPr>
            <a:picLocks noChangeAspect="1"/>
          </p:cNvPicPr>
          <p:nvPr/>
        </p:nvPicPr>
        <p:blipFill>
          <a:blip r:embed="rId3"/>
          <a:stretch>
            <a:fillRect/>
          </a:stretch>
        </p:blipFill>
        <p:spPr>
          <a:xfrm>
            <a:off x="355309" y="482600"/>
            <a:ext cx="11421581" cy="4851400"/>
          </a:xfrm>
          <a:prstGeom prst="rect">
            <a:avLst/>
          </a:prstGeom>
        </p:spPr>
      </p:pic>
      <p:sp>
        <p:nvSpPr>
          <p:cNvPr id="5" name="Rectangle 4">
            <a:extLst>
              <a:ext uri="{FF2B5EF4-FFF2-40B4-BE49-F238E27FC236}">
                <a16:creationId xmlns:a16="http://schemas.microsoft.com/office/drawing/2014/main" id="{9DF75CB1-F280-443D-B8DE-CE1204C0F9AA}"/>
              </a:ext>
            </a:extLst>
          </p:cNvPr>
          <p:cNvSpPr/>
          <p:nvPr/>
        </p:nvSpPr>
        <p:spPr>
          <a:xfrm>
            <a:off x="0" y="5180988"/>
            <a:ext cx="12192000"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solidFill>
                  <a:schemeClr val="bg1"/>
                </a:solidFill>
                <a:effectLst>
                  <a:outerShdw blurRad="38100" dist="38100" dir="2700000" algn="tl">
                    <a:srgbClr val="000000">
                      <a:alpha val="43137"/>
                    </a:srgbClr>
                  </a:outerShdw>
                </a:effectLst>
              </a:rPr>
              <a:t>Ron </a:t>
            </a:r>
            <a:r>
              <a:rPr lang="en-US" sz="3733" b="1" dirty="0" err="1">
                <a:solidFill>
                  <a:schemeClr val="bg1"/>
                </a:solidFill>
                <a:effectLst>
                  <a:outerShdw blurRad="38100" dist="38100" dir="2700000" algn="tl">
                    <a:srgbClr val="000000">
                      <a:alpha val="43137"/>
                    </a:srgbClr>
                  </a:outerShdw>
                </a:effectLst>
              </a:rPr>
              <a:t>Eddow</a:t>
            </a:r>
            <a:endParaRPr lang="en-US" sz="3733"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997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Paper Clipart Note Taking - Clip Art Take Note - Full Size PNG  Image - PNGkit">
            <a:extLst>
              <a:ext uri="{FF2B5EF4-FFF2-40B4-BE49-F238E27FC236}">
                <a16:creationId xmlns:a16="http://schemas.microsoft.com/office/drawing/2014/main" id="{1C875CDF-CA58-4EAD-AC4A-6267DED30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033" y="1015179"/>
            <a:ext cx="4993429" cy="4737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1A4E59-144C-4D9B-B107-4CDFD68C4CAC}"/>
              </a:ext>
            </a:extLst>
          </p:cNvPr>
          <p:cNvSpPr txBox="1"/>
          <p:nvPr/>
        </p:nvSpPr>
        <p:spPr>
          <a:xfrm>
            <a:off x="0" y="2519517"/>
            <a:ext cx="4114800" cy="1569660"/>
          </a:xfrm>
          <a:prstGeom prst="rect">
            <a:avLst/>
          </a:prstGeom>
          <a:noFill/>
        </p:spPr>
        <p:txBody>
          <a:bodyPr wrap="square" rtlCol="0">
            <a:spAutoFit/>
          </a:bodyPr>
          <a:lstStyle/>
          <a:p>
            <a:pPr algn="r"/>
            <a:r>
              <a:rPr lang="en-US" sz="4800" i="1" dirty="0">
                <a:solidFill>
                  <a:schemeClr val="bg1"/>
                </a:solidFill>
                <a:effectLst>
                  <a:outerShdw blurRad="38100" dist="38100" dir="2700000" algn="tl">
                    <a:srgbClr val="000000">
                      <a:alpha val="43137"/>
                    </a:srgbClr>
                  </a:outerShdw>
                </a:effectLst>
              </a:rPr>
              <a:t>Please take out your notes</a:t>
            </a:r>
          </a:p>
        </p:txBody>
      </p:sp>
      <p:sp>
        <p:nvSpPr>
          <p:cNvPr id="3" name="TextBox 2">
            <a:extLst>
              <a:ext uri="{FF2B5EF4-FFF2-40B4-BE49-F238E27FC236}">
                <a16:creationId xmlns:a16="http://schemas.microsoft.com/office/drawing/2014/main" id="{AC8E7A07-B025-455B-8C07-5070E80280CF}"/>
              </a:ext>
            </a:extLst>
          </p:cNvPr>
          <p:cNvSpPr txBox="1"/>
          <p:nvPr/>
        </p:nvSpPr>
        <p:spPr>
          <a:xfrm>
            <a:off x="5763127" y="6039853"/>
            <a:ext cx="5017168" cy="461665"/>
          </a:xfrm>
          <a:prstGeom prst="rect">
            <a:avLst/>
          </a:prstGeom>
          <a:noFill/>
        </p:spPr>
        <p:txBody>
          <a:bodyPr wrap="square" rtlCol="0">
            <a:spAutoFit/>
          </a:bodyPr>
          <a:lstStyle/>
          <a:p>
            <a:pPr algn="ctr"/>
            <a:r>
              <a:rPr lang="en-US" sz="2400" dirty="0" err="1"/>
              <a:t>TaylorNotes.Info</a:t>
            </a:r>
            <a:r>
              <a:rPr lang="en-US" sz="2400" dirty="0"/>
              <a:t>/</a:t>
            </a:r>
            <a:r>
              <a:rPr lang="en-US" sz="2400" dirty="0" err="1"/>
              <a:t>abt</a:t>
            </a:r>
            <a:endParaRPr lang="en-US" sz="2400" dirty="0"/>
          </a:p>
        </p:txBody>
      </p:sp>
    </p:spTree>
    <p:extLst>
      <p:ext uri="{BB962C8B-B14F-4D97-AF65-F5344CB8AC3E}">
        <p14:creationId xmlns:p14="http://schemas.microsoft.com/office/powerpoint/2010/main" val="33241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657225"/>
            <a:ext cx="10581774" cy="1325563"/>
          </a:xfrm>
        </p:spPr>
        <p:txBody>
          <a:bodyPr>
            <a:normAutofit/>
          </a:bodyPr>
          <a:lstStyle/>
          <a:p>
            <a:r>
              <a:rPr lang="en-US" sz="5400" b="1" dirty="0">
                <a:latin typeface="Aharoni" panose="02010803020104030203" pitchFamily="2" charset="-79"/>
                <a:cs typeface="Aharoni" panose="02010803020104030203" pitchFamily="2" charset="-79"/>
              </a:rPr>
              <a:t>TONIGHT</a:t>
            </a:r>
          </a:p>
        </p:txBody>
      </p:sp>
      <p:pic>
        <p:nvPicPr>
          <p:cNvPr id="1026" name="Picture 2" descr="Related image">
            <a:extLst>
              <a:ext uri="{FF2B5EF4-FFF2-40B4-BE49-F238E27FC236}">
                <a16:creationId xmlns:a16="http://schemas.microsoft.com/office/drawing/2014/main" id="{8F8531A4-CF5F-4E31-89BD-8C18C771E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77" y="1716507"/>
            <a:ext cx="4159561" cy="4859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808621" y="1469985"/>
            <a:ext cx="6832600" cy="5291763"/>
          </a:xfrm>
        </p:spPr>
        <p:txBody>
          <a:bodyPr anchor="t">
            <a:normAutofit/>
          </a:bodyPr>
          <a:lstStyle/>
          <a:p>
            <a:pPr>
              <a:spcAft>
                <a:spcPts val="1200"/>
              </a:spcAft>
            </a:pPr>
            <a:r>
              <a:rPr lang="en-US" sz="3600" dirty="0"/>
              <a:t>What happens to people who die before Jesus returns?</a:t>
            </a:r>
          </a:p>
          <a:p>
            <a:pPr>
              <a:spcAft>
                <a:spcPts val="1200"/>
              </a:spcAft>
            </a:pPr>
            <a:r>
              <a:rPr lang="en-US" sz="3600" dirty="0"/>
              <a:t>What will happen just before Jesus returns?</a:t>
            </a:r>
          </a:p>
          <a:p>
            <a:pPr>
              <a:spcAft>
                <a:spcPts val="1200"/>
              </a:spcAft>
            </a:pPr>
            <a:r>
              <a:rPr lang="en-US" sz="3600" dirty="0"/>
              <a:t>Should I listen to other people who say they speak for God?</a:t>
            </a:r>
          </a:p>
        </p:txBody>
      </p:sp>
    </p:spTree>
    <p:extLst>
      <p:ext uri="{BB962C8B-B14F-4D97-AF65-F5344CB8AC3E}">
        <p14:creationId xmlns:p14="http://schemas.microsoft.com/office/powerpoint/2010/main" val="18856769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0D7E9-6BD5-40EA-B752-429F0AB34057}"/>
              </a:ext>
            </a:extLst>
          </p:cNvPr>
          <p:cNvSpPr/>
          <p:nvPr/>
        </p:nvSpPr>
        <p:spPr>
          <a:xfrm>
            <a:off x="5683170" y="0"/>
            <a:ext cx="650883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gizmodo.fr/wp-content/uploads/2013/03/shutterstock_12336410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600" r="99800"/>
                    </a14:imgEffect>
                  </a14:imgLayer>
                </a14:imgProps>
              </a:ext>
              <a:ext uri="{28A0092B-C50C-407E-A947-70E740481C1C}">
                <a14:useLocalDpi xmlns:a14="http://schemas.microsoft.com/office/drawing/2010/main" val="0"/>
              </a:ext>
            </a:extLst>
          </a:blip>
          <a:srcRect/>
          <a:stretch>
            <a:fillRect/>
          </a:stretch>
        </p:blipFill>
        <p:spPr bwMode="auto">
          <a:xfrm>
            <a:off x="471894" y="1658601"/>
            <a:ext cx="4777670" cy="36310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rvous Clipart Fear - Anxiety Clipart , Free Transparent Clipart -  ClipartKey">
            <a:extLst>
              <a:ext uri="{FF2B5EF4-FFF2-40B4-BE49-F238E27FC236}">
                <a16:creationId xmlns:a16="http://schemas.microsoft.com/office/drawing/2014/main" id="{4BD728D7-53FE-45F2-89D5-456AF6F2BB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1671" y="902826"/>
            <a:ext cx="5748199" cy="48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68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2"/>
          <p:cNvSpPr>
            <a:spLocks noGrp="1"/>
          </p:cNvSpPr>
          <p:nvPr>
            <p:ph type="title"/>
          </p:nvPr>
        </p:nvSpPr>
        <p:spPr>
          <a:xfrm>
            <a:off x="914400" y="496343"/>
            <a:ext cx="10261600" cy="1371600"/>
          </a:xfrm>
          <a:noFill/>
        </p:spPr>
        <p:txBody>
          <a:bodyPr/>
          <a:lstStyle/>
          <a:p>
            <a:r>
              <a:rPr lang="en-US" dirty="0"/>
              <a:t>What two things was the church in Galatia struggling with?</a:t>
            </a:r>
          </a:p>
        </p:txBody>
      </p:sp>
      <p:sp>
        <p:nvSpPr>
          <p:cNvPr id="11" name="Rectangle 11"/>
          <p:cNvSpPr>
            <a:spLocks noGrp="1"/>
          </p:cNvSpPr>
          <p:nvPr>
            <p:ph type="body" sz="quarter" idx="17"/>
          </p:nvPr>
        </p:nvSpPr>
        <p:spPr>
          <a:xfrm>
            <a:off x="1524000" y="4887043"/>
            <a:ext cx="9448800" cy="457200"/>
          </a:xfrm>
          <a:noFill/>
        </p:spPr>
        <p:txBody>
          <a:bodyPr>
            <a:normAutofit fontScale="92500" lnSpcReduction="20000"/>
          </a:bodyPr>
          <a:lstStyle/>
          <a:p>
            <a:r>
              <a:rPr lang="en-US"/>
              <a:t>Gnosticism + Freedom</a:t>
            </a:r>
            <a:endParaRPr lang="en-US" dirty="0"/>
          </a:p>
        </p:txBody>
      </p:sp>
      <p:sp>
        <p:nvSpPr>
          <p:cNvPr id="12" name="Rectangle 12"/>
          <p:cNvSpPr>
            <a:spLocks noGrp="1"/>
          </p:cNvSpPr>
          <p:nvPr>
            <p:ph type="body" sz="quarter" idx="18"/>
          </p:nvPr>
        </p:nvSpPr>
        <p:spPr>
          <a:xfrm>
            <a:off x="1524000" y="4201243"/>
            <a:ext cx="9448800" cy="457200"/>
          </a:xfrm>
          <a:noFill/>
        </p:spPr>
        <p:txBody>
          <a:bodyPr>
            <a:normAutofit fontScale="92500" lnSpcReduction="20000"/>
          </a:bodyPr>
          <a:lstStyle/>
          <a:p>
            <a:r>
              <a:rPr lang="en-US" dirty="0"/>
              <a:t>Choir Robes + Pew Seats</a:t>
            </a:r>
          </a:p>
        </p:txBody>
      </p:sp>
      <p:sp>
        <p:nvSpPr>
          <p:cNvPr id="15" name="Rectangle 15"/>
          <p:cNvSpPr>
            <a:spLocks noGrp="1"/>
          </p:cNvSpPr>
          <p:nvPr>
            <p:ph type="body" sz="quarter" idx="19"/>
          </p:nvPr>
        </p:nvSpPr>
        <p:spPr>
          <a:xfrm>
            <a:off x="1524000" y="3515443"/>
            <a:ext cx="9448800" cy="457200"/>
          </a:xfrm>
          <a:noFill/>
        </p:spPr>
        <p:txBody>
          <a:bodyPr>
            <a:normAutofit fontScale="92500" lnSpcReduction="20000"/>
          </a:bodyPr>
          <a:lstStyle/>
          <a:p>
            <a:r>
              <a:rPr lang="en-US"/>
              <a:t>Salvation + Grace</a:t>
            </a:r>
            <a:endParaRPr lang="en-US" dirty="0"/>
          </a:p>
        </p:txBody>
      </p:sp>
      <p:sp>
        <p:nvSpPr>
          <p:cNvPr id="16" name="Rectangle 16"/>
          <p:cNvSpPr>
            <a:spLocks noGrp="1"/>
          </p:cNvSpPr>
          <p:nvPr>
            <p:ph type="body" sz="quarter" idx="20"/>
          </p:nvPr>
        </p:nvSpPr>
        <p:spPr>
          <a:xfrm>
            <a:off x="1524000" y="2103343"/>
            <a:ext cx="9448800" cy="457200"/>
          </a:xfrm>
          <a:noFill/>
        </p:spPr>
        <p:txBody>
          <a:bodyPr>
            <a:normAutofit fontScale="92500" lnSpcReduction="20000"/>
          </a:bodyPr>
          <a:lstStyle/>
          <a:p>
            <a:r>
              <a:rPr lang="en-US" dirty="0"/>
              <a:t>Christianity + Grace</a:t>
            </a:r>
          </a:p>
        </p:txBody>
      </p:sp>
      <p:sp>
        <p:nvSpPr>
          <p:cNvPr id="17" name="Rectangle 17"/>
          <p:cNvSpPr>
            <a:spLocks noGrp="1"/>
          </p:cNvSpPr>
          <p:nvPr>
            <p:ph type="body" sz="quarter" idx="21"/>
          </p:nvPr>
        </p:nvSpPr>
        <p:spPr>
          <a:xfrm>
            <a:off x="1512849" y="2768311"/>
            <a:ext cx="9448800" cy="457200"/>
          </a:xfrm>
          <a:noFill/>
        </p:spPr>
        <p:txBody>
          <a:bodyPr>
            <a:normAutofit fontScale="92500" lnSpcReduction="20000"/>
          </a:bodyPr>
          <a:lstStyle/>
          <a:p>
            <a:r>
              <a:rPr lang="en-US" dirty="0"/>
              <a:t>Grace + Law</a:t>
            </a:r>
          </a:p>
        </p:txBody>
      </p:sp>
    </p:spTree>
    <p:extLst>
      <p:ext uri="{BB962C8B-B14F-4D97-AF65-F5344CB8AC3E}">
        <p14:creationId xmlns:p14="http://schemas.microsoft.com/office/powerpoint/2010/main" val="3661020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914400" y="496343"/>
            <a:ext cx="10261600" cy="1371600"/>
          </a:xfrm>
        </p:spPr>
        <p:txBody>
          <a:bodyPr anchor="ctr">
            <a:normAutofit/>
          </a:bodyPr>
          <a:lstStyle/>
          <a:p>
            <a:r>
              <a:rPr lang="en-US" dirty="0"/>
              <a:t>Galatia was…?</a:t>
            </a:r>
          </a:p>
        </p:txBody>
      </p:sp>
      <p:sp>
        <p:nvSpPr>
          <p:cNvPr id="11" name="Rectangle 11"/>
          <p:cNvSpPr>
            <a:spLocks noGrp="1"/>
          </p:cNvSpPr>
          <p:nvPr>
            <p:ph type="body" sz="quarter" idx="17"/>
          </p:nvPr>
        </p:nvSpPr>
        <p:spPr>
          <a:xfrm>
            <a:off x="1512849" y="4902471"/>
            <a:ext cx="9448800" cy="457200"/>
          </a:xfrm>
        </p:spPr>
        <p:txBody>
          <a:bodyPr>
            <a:normAutofit fontScale="92500" lnSpcReduction="20000"/>
          </a:bodyPr>
          <a:lstStyle/>
          <a:p>
            <a:r>
              <a:rPr lang="en-US" dirty="0"/>
              <a:t>Roman god in Turkey</a:t>
            </a:r>
          </a:p>
        </p:txBody>
      </p:sp>
      <p:sp>
        <p:nvSpPr>
          <p:cNvPr id="12" name="Rectangle 12"/>
          <p:cNvSpPr>
            <a:spLocks noGrp="1"/>
          </p:cNvSpPr>
          <p:nvPr>
            <p:ph type="body" sz="quarter" idx="18"/>
          </p:nvPr>
        </p:nvSpPr>
        <p:spPr>
          <a:xfrm>
            <a:off x="1490546" y="2097940"/>
            <a:ext cx="9448800" cy="457200"/>
          </a:xfrm>
        </p:spPr>
        <p:txBody>
          <a:bodyPr>
            <a:normAutofit fontScale="92500" lnSpcReduction="20000"/>
          </a:bodyPr>
          <a:lstStyle/>
          <a:p>
            <a:r>
              <a:rPr lang="en-US" dirty="0"/>
              <a:t>Restaurant in Turkey</a:t>
            </a:r>
          </a:p>
        </p:txBody>
      </p:sp>
      <p:sp>
        <p:nvSpPr>
          <p:cNvPr id="15" name="Rectangle 15"/>
          <p:cNvSpPr>
            <a:spLocks noGrp="1"/>
          </p:cNvSpPr>
          <p:nvPr>
            <p:ph type="body" sz="quarter" idx="19"/>
          </p:nvPr>
        </p:nvSpPr>
        <p:spPr>
          <a:xfrm>
            <a:off x="1524000" y="3452398"/>
            <a:ext cx="9448800" cy="457200"/>
          </a:xfrm>
        </p:spPr>
        <p:txBody>
          <a:bodyPr>
            <a:normAutofit fontScale="92500" lnSpcReduction="20000"/>
          </a:bodyPr>
          <a:lstStyle/>
          <a:p>
            <a:r>
              <a:rPr lang="en-US" dirty="0"/>
              <a:t>City in Turkey</a:t>
            </a:r>
          </a:p>
        </p:txBody>
      </p:sp>
      <p:sp>
        <p:nvSpPr>
          <p:cNvPr id="16" name="Rectangle 16"/>
          <p:cNvSpPr>
            <a:spLocks noGrp="1"/>
          </p:cNvSpPr>
          <p:nvPr>
            <p:ph type="body" sz="quarter" idx="20"/>
          </p:nvPr>
        </p:nvSpPr>
        <p:spPr>
          <a:xfrm>
            <a:off x="1524000" y="2731354"/>
            <a:ext cx="9448800" cy="457200"/>
          </a:xfrm>
        </p:spPr>
        <p:txBody>
          <a:bodyPr>
            <a:normAutofit fontScale="92500" lnSpcReduction="20000"/>
          </a:bodyPr>
          <a:lstStyle/>
          <a:p>
            <a:r>
              <a:rPr lang="en-US" dirty="0"/>
              <a:t>Caesar’s favorite sport</a:t>
            </a:r>
          </a:p>
        </p:txBody>
      </p:sp>
      <p:sp>
        <p:nvSpPr>
          <p:cNvPr id="17" name="Rectangle 17"/>
          <p:cNvSpPr>
            <a:spLocks noGrp="1"/>
          </p:cNvSpPr>
          <p:nvPr>
            <p:ph type="body" sz="quarter" idx="21"/>
          </p:nvPr>
        </p:nvSpPr>
        <p:spPr>
          <a:xfrm>
            <a:off x="1512849" y="4155340"/>
            <a:ext cx="9448800" cy="457200"/>
          </a:xfrm>
        </p:spPr>
        <p:txBody>
          <a:bodyPr>
            <a:normAutofit fontScale="92500" lnSpcReduction="20000"/>
          </a:bodyPr>
          <a:lstStyle/>
          <a:p>
            <a:r>
              <a:rPr lang="en-US" dirty="0"/>
              <a:t>An area in Turkey</a:t>
            </a:r>
          </a:p>
        </p:txBody>
      </p:sp>
    </p:spTree>
    <p:extLst>
      <p:ext uri="{BB962C8B-B14F-4D97-AF65-F5344CB8AC3E}">
        <p14:creationId xmlns:p14="http://schemas.microsoft.com/office/powerpoint/2010/main" val="243256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3055</Words>
  <Application>Microsoft Office PowerPoint</Application>
  <PresentationFormat>Widescreen</PresentationFormat>
  <Paragraphs>395</Paragraphs>
  <Slides>41</Slides>
  <Notes>40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Aegyptus</vt:lpstr>
      <vt:lpstr>Aharoni</vt:lpstr>
      <vt:lpstr>Arial</vt:lpstr>
      <vt:lpstr>Calibri</vt:lpstr>
      <vt:lpstr>Calibri Light</vt:lpstr>
      <vt:lpstr>Cambria</vt:lpstr>
      <vt:lpstr>Century Gothic</vt:lpstr>
      <vt:lpstr>Lucida Calligraphy</vt:lpstr>
      <vt:lpstr>Times New Roman</vt:lpstr>
      <vt:lpstr>Tw Cen MT</vt:lpstr>
      <vt:lpstr>Wingdings</vt:lpstr>
      <vt:lpstr>Office Theme</vt:lpstr>
      <vt:lpstr>NEW TESTAMENT SURVEY</vt:lpstr>
      <vt:lpstr>PowerPoint Presentation</vt:lpstr>
      <vt:lpstr>Please sign in each week</vt:lpstr>
      <vt:lpstr>PowerPoint Presentation</vt:lpstr>
      <vt:lpstr>PowerPoint Presentation</vt:lpstr>
      <vt:lpstr>TONIGHT</vt:lpstr>
      <vt:lpstr>PowerPoint Presentation</vt:lpstr>
      <vt:lpstr>What two things was the church in Galatia struggling with?</vt:lpstr>
      <vt:lpstr>Galatia was…?</vt:lpstr>
      <vt:lpstr>Paul was joyful while in prison because?</vt:lpstr>
      <vt:lpstr>Which of the following promoted salvation based on works in the early church?</vt:lpstr>
      <vt:lpstr>What is the correct way to spell Thessalonians?</vt:lpstr>
      <vt:lpstr>1 Thessalonians</vt:lpstr>
      <vt:lpstr>PowerPoint Presentation</vt:lpstr>
      <vt:lpstr>MAIN POINT</vt:lpstr>
      <vt:lpstr>The Thessalonians</vt:lpstr>
      <vt:lpstr>The big problem</vt:lpstr>
      <vt:lpstr>PowerPoint Presentation</vt:lpstr>
      <vt:lpstr>PowerPoint Presentation</vt:lpstr>
      <vt:lpstr>PowerPoint Presentation</vt:lpstr>
      <vt:lpstr>PowerPoint Presentation</vt:lpstr>
      <vt:lpstr>PowerPoint Presentation</vt:lpstr>
      <vt:lpstr>PowerPoint Presentation</vt:lpstr>
      <vt:lpstr>BIBLICAL VIEW (BELIEVERS)</vt:lpstr>
      <vt:lpstr>Trespasser View</vt:lpstr>
      <vt:lpstr>2 Thessalonians</vt:lpstr>
      <vt:lpstr>MAIN POINT</vt:lpstr>
      <vt:lpstr>WHAT TO LOOK FOR IN THIS BOOK</vt:lpstr>
      <vt:lpstr>PowerPoint Presentation</vt:lpstr>
      <vt:lpstr>PowerPoint Presentation</vt:lpstr>
      <vt:lpstr>1 Timothy</vt:lpstr>
      <vt:lpstr>MAIN POINT</vt:lpstr>
      <vt:lpstr>PowerPoint Presentation</vt:lpstr>
      <vt:lpstr>PowerPoint Presentation</vt:lpstr>
      <vt:lpstr>2 Timothy</vt:lpstr>
      <vt:lpstr>PowerPoint Presentation</vt:lpstr>
      <vt:lpstr>MAIN POINT</vt:lpstr>
      <vt:lpstr>PowerPoint Presentation</vt:lpstr>
      <vt:lpstr>PowerPoint Presentation</vt:lpstr>
      <vt:lpstr>For Next Week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Taylor</dc:creator>
  <cp:lastModifiedBy>Mike Taylor</cp:lastModifiedBy>
  <cp:revision>148</cp:revision>
  <dcterms:created xsi:type="dcterms:W3CDTF">2021-02-24T16:22:33Z</dcterms:created>
  <dcterms:modified xsi:type="dcterms:W3CDTF">2021-03-17T23:05:41Z</dcterms:modified>
</cp:coreProperties>
</file>