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 id="2147483672" r:id="rId3"/>
  </p:sldMasterIdLst>
  <p:notesMasterIdLst>
    <p:notesMasterId r:id="rId52"/>
  </p:notesMasterIdLst>
  <p:handoutMasterIdLst>
    <p:handoutMasterId r:id="rId53"/>
  </p:handoutMasterIdLst>
  <p:sldIdLst>
    <p:sldId id="270" r:id="rId4"/>
    <p:sldId id="272" r:id="rId5"/>
    <p:sldId id="284" r:id="rId6"/>
    <p:sldId id="273" r:id="rId7"/>
    <p:sldId id="274" r:id="rId8"/>
    <p:sldId id="257" r:id="rId9"/>
    <p:sldId id="269" r:id="rId10"/>
    <p:sldId id="281" r:id="rId11"/>
    <p:sldId id="275" r:id="rId12"/>
    <p:sldId id="276" r:id="rId13"/>
    <p:sldId id="277" r:id="rId14"/>
    <p:sldId id="278" r:id="rId15"/>
    <p:sldId id="279" r:id="rId16"/>
    <p:sldId id="280" r:id="rId17"/>
    <p:sldId id="271" r:id="rId18"/>
    <p:sldId id="285" r:id="rId19"/>
    <p:sldId id="286" r:id="rId20"/>
    <p:sldId id="288" r:id="rId21"/>
    <p:sldId id="289" r:id="rId22"/>
    <p:sldId id="290" r:id="rId23"/>
    <p:sldId id="291" r:id="rId24"/>
    <p:sldId id="292" r:id="rId25"/>
    <p:sldId id="293" r:id="rId26"/>
    <p:sldId id="294" r:id="rId27"/>
    <p:sldId id="283" r:id="rId28"/>
    <p:sldId id="295" r:id="rId29"/>
    <p:sldId id="298" r:id="rId30"/>
    <p:sldId id="296" r:id="rId31"/>
    <p:sldId id="299" r:id="rId32"/>
    <p:sldId id="300" r:id="rId33"/>
    <p:sldId id="304" r:id="rId34"/>
    <p:sldId id="301" r:id="rId35"/>
    <p:sldId id="303" r:id="rId36"/>
    <p:sldId id="302" r:id="rId37"/>
    <p:sldId id="305" r:id="rId38"/>
    <p:sldId id="306" r:id="rId39"/>
    <p:sldId id="308" r:id="rId40"/>
    <p:sldId id="307" r:id="rId41"/>
    <p:sldId id="309" r:id="rId42"/>
    <p:sldId id="310" r:id="rId43"/>
    <p:sldId id="311" r:id="rId44"/>
    <p:sldId id="312" r:id="rId45"/>
    <p:sldId id="313" r:id="rId46"/>
    <p:sldId id="314" r:id="rId47"/>
    <p:sldId id="315" r:id="rId48"/>
    <p:sldId id="316" r:id="rId49"/>
    <p:sldId id="317" r:id="rId50"/>
    <p:sldId id="31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art 1: Introduction" id="{D781F748-6939-437A-82F8-CA299B29F464}">
          <p14:sldIdLst>
            <p14:sldId id="270"/>
            <p14:sldId id="272"/>
            <p14:sldId id="284"/>
            <p14:sldId id="273"/>
            <p14:sldId id="274"/>
            <p14:sldId id="257"/>
            <p14:sldId id="269"/>
            <p14:sldId id="281"/>
            <p14:sldId id="275"/>
            <p14:sldId id="276"/>
            <p14:sldId id="277"/>
            <p14:sldId id="278"/>
            <p14:sldId id="279"/>
            <p14:sldId id="280"/>
            <p14:sldId id="271"/>
          </p14:sldIdLst>
        </p14:section>
        <p14:section name="PART 2 Chapter 1" id="{3DCE39EB-6252-490E-A232-4A148C8579C9}">
          <p14:sldIdLst>
            <p14:sldId id="285"/>
            <p14:sldId id="286"/>
            <p14:sldId id="288"/>
            <p14:sldId id="289"/>
            <p14:sldId id="290"/>
            <p14:sldId id="291"/>
            <p14:sldId id="292"/>
            <p14:sldId id="293"/>
            <p14:sldId id="294"/>
            <p14:sldId id="283"/>
          </p14:sldIdLst>
        </p14:section>
        <p14:section name="PART 3 (Rev. 2:1-3:22)" id="{9BC98B59-7BA0-4853-9F53-B871209E7E77}">
          <p14:sldIdLst>
            <p14:sldId id="295"/>
            <p14:sldId id="298"/>
            <p14:sldId id="296"/>
            <p14:sldId id="299"/>
            <p14:sldId id="300"/>
            <p14:sldId id="304"/>
            <p14:sldId id="301"/>
            <p14:sldId id="303"/>
            <p14:sldId id="302"/>
            <p14:sldId id="305"/>
            <p14:sldId id="306"/>
            <p14:sldId id="308"/>
            <p14:sldId id="307"/>
            <p14:sldId id="309"/>
            <p14:sldId id="310"/>
            <p14:sldId id="311"/>
            <p14:sldId id="312"/>
            <p14:sldId id="313"/>
            <p14:sldId id="314"/>
            <p14:sldId id="315"/>
            <p14:sldId id="316"/>
            <p14:sldId id="317"/>
            <p14:sldId id="31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6053" autoAdjust="0"/>
  </p:normalViewPr>
  <p:slideViewPr>
    <p:cSldViewPr>
      <p:cViewPr>
        <p:scale>
          <a:sx n="70" d="100"/>
          <a:sy n="70" d="100"/>
        </p:scale>
        <p:origin x="2016" y="48"/>
      </p:cViewPr>
      <p:guideLst>
        <p:guide orient="horz" pos="2160"/>
        <p:guide pos="3840"/>
      </p:guideLst>
    </p:cSldViewPr>
  </p:slideViewPr>
  <p:outlineViewPr>
    <p:cViewPr>
      <p:scale>
        <a:sx n="33" d="100"/>
        <a:sy n="33" d="100"/>
      </p:scale>
      <p:origin x="0" y="-4962"/>
    </p:cViewPr>
  </p:outlineViewPr>
  <p:notesTextViewPr>
    <p:cViewPr>
      <p:scale>
        <a:sx n="3" d="2"/>
        <a:sy n="3" d="2"/>
      </p:scale>
      <p:origin x="0" y="0"/>
    </p:cViewPr>
  </p:notesTextViewPr>
  <p:sorterViewPr>
    <p:cViewPr varScale="1">
      <p:scale>
        <a:sx n="1" d="1"/>
        <a:sy n="1" d="1"/>
      </p:scale>
      <p:origin x="0" y="-8388"/>
    </p:cViewPr>
  </p:sorterViewPr>
  <p:notesViewPr>
    <p:cSldViewPr>
      <p:cViewPr>
        <p:scale>
          <a:sx n="120" d="100"/>
          <a:sy n="120" d="100"/>
        </p:scale>
        <p:origin x="3042" y="-90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7EA1AD-D94B-4D32-9403-AB034BBB4B93}"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en-US"/>
        </a:p>
      </dgm:t>
    </dgm:pt>
    <dgm:pt modelId="{69D94B66-093D-43BB-86FB-B6F8CE3619CF}">
      <dgm:prSet phldrT="[Text]"/>
      <dgm:spPr/>
      <dgm:t>
        <a:bodyPr/>
        <a:lstStyle/>
        <a:p>
          <a:r>
            <a:rPr lang="en-US" b="1" dirty="0" smtClean="0">
              <a:solidFill>
                <a:schemeClr val="bg1"/>
              </a:solidFill>
              <a:effectLst>
                <a:outerShdw blurRad="38100" dist="38100" dir="2700000" algn="tl">
                  <a:srgbClr val="000000">
                    <a:alpha val="43137"/>
                  </a:srgbClr>
                </a:outerShdw>
              </a:effectLst>
            </a:rPr>
            <a:t>PAST</a:t>
          </a:r>
          <a:endParaRPr lang="en-US" b="1" dirty="0">
            <a:solidFill>
              <a:schemeClr val="bg1"/>
            </a:solidFill>
            <a:effectLst>
              <a:outerShdw blurRad="38100" dist="38100" dir="2700000" algn="tl">
                <a:srgbClr val="000000">
                  <a:alpha val="43137"/>
                </a:srgbClr>
              </a:outerShdw>
            </a:effectLst>
          </a:endParaRPr>
        </a:p>
      </dgm:t>
    </dgm:pt>
    <dgm:pt modelId="{509221C0-5C6D-4A08-8584-5EBDDC3532DD}" type="parTrans" cxnId="{EC6B3CDF-5EDE-4EBF-B7C1-D0AC3DFB5925}">
      <dgm:prSet/>
      <dgm:spPr/>
      <dgm:t>
        <a:bodyPr/>
        <a:lstStyle/>
        <a:p>
          <a:endParaRPr lang="en-US">
            <a:effectLst>
              <a:outerShdw blurRad="38100" dist="38100" dir="2700000" algn="tl">
                <a:srgbClr val="000000">
                  <a:alpha val="43137"/>
                </a:srgbClr>
              </a:outerShdw>
            </a:effectLst>
          </a:endParaRPr>
        </a:p>
      </dgm:t>
    </dgm:pt>
    <dgm:pt modelId="{D82C3D18-232C-4A6D-A223-27DAD8950D91}" type="sibTrans" cxnId="{EC6B3CDF-5EDE-4EBF-B7C1-D0AC3DFB5925}">
      <dgm:prSet/>
      <dgm:spPr/>
      <dgm:t>
        <a:bodyPr/>
        <a:lstStyle/>
        <a:p>
          <a:endParaRPr lang="en-US">
            <a:effectLst>
              <a:outerShdw blurRad="38100" dist="38100" dir="2700000" algn="tl">
                <a:srgbClr val="000000">
                  <a:alpha val="43137"/>
                </a:srgbClr>
              </a:outerShdw>
            </a:effectLst>
          </a:endParaRPr>
        </a:p>
      </dgm:t>
    </dgm:pt>
    <dgm:pt modelId="{2975F1CE-F578-4013-A9FB-C33F3C44516F}">
      <dgm:prSet phldrT="[Text]"/>
      <dgm:spPr>
        <a:solidFill>
          <a:schemeClr val="tx1">
            <a:alpha val="90000"/>
          </a:schemeClr>
        </a:solidFill>
      </dgm:spPr>
      <dgm:t>
        <a:bodyPr/>
        <a:lstStyle/>
        <a:p>
          <a:r>
            <a:rPr lang="en-US" dirty="0" smtClean="0">
              <a:effectLst>
                <a:outerShdw blurRad="38100" dist="38100" dir="2700000" algn="tl">
                  <a:srgbClr val="000000">
                    <a:alpha val="43137"/>
                  </a:srgbClr>
                </a:outerShdw>
              </a:effectLst>
            </a:rPr>
            <a:t>What you have seen</a:t>
          </a:r>
          <a:endParaRPr lang="en-US" dirty="0">
            <a:effectLst>
              <a:outerShdw blurRad="38100" dist="38100" dir="2700000" algn="tl">
                <a:srgbClr val="000000">
                  <a:alpha val="43137"/>
                </a:srgbClr>
              </a:outerShdw>
            </a:effectLst>
          </a:endParaRPr>
        </a:p>
      </dgm:t>
    </dgm:pt>
    <dgm:pt modelId="{0980E956-EA4C-4D22-BEA2-FF394C34D31D}" type="parTrans" cxnId="{AD9AAC10-B704-47C9-AE26-0F0BF88706D1}">
      <dgm:prSet/>
      <dgm:spPr/>
      <dgm:t>
        <a:bodyPr/>
        <a:lstStyle/>
        <a:p>
          <a:endParaRPr lang="en-US">
            <a:effectLst>
              <a:outerShdw blurRad="38100" dist="38100" dir="2700000" algn="tl">
                <a:srgbClr val="000000">
                  <a:alpha val="43137"/>
                </a:srgbClr>
              </a:outerShdw>
            </a:effectLst>
          </a:endParaRPr>
        </a:p>
      </dgm:t>
    </dgm:pt>
    <dgm:pt modelId="{3BF3370A-1B89-4316-B27D-1433A8EA0674}" type="sibTrans" cxnId="{AD9AAC10-B704-47C9-AE26-0F0BF88706D1}">
      <dgm:prSet/>
      <dgm:spPr/>
      <dgm:t>
        <a:bodyPr/>
        <a:lstStyle/>
        <a:p>
          <a:endParaRPr lang="en-US">
            <a:effectLst>
              <a:outerShdw blurRad="38100" dist="38100" dir="2700000" algn="tl">
                <a:srgbClr val="000000">
                  <a:alpha val="43137"/>
                </a:srgbClr>
              </a:outerShdw>
            </a:effectLst>
          </a:endParaRPr>
        </a:p>
      </dgm:t>
    </dgm:pt>
    <dgm:pt modelId="{46563724-FCD8-4340-94A4-8A9E22EE2624}">
      <dgm:prSet phldrT="[Text]"/>
      <dgm:spPr>
        <a:solidFill>
          <a:schemeClr val="tx1">
            <a:alpha val="90000"/>
          </a:schemeClr>
        </a:solidFill>
      </dgm:spPr>
      <dgm:t>
        <a:bodyPr/>
        <a:lstStyle/>
        <a:p>
          <a:r>
            <a:rPr lang="en-US" dirty="0" smtClean="0">
              <a:effectLst>
                <a:outerShdw blurRad="38100" dist="38100" dir="2700000" algn="tl">
                  <a:srgbClr val="000000">
                    <a:alpha val="43137"/>
                  </a:srgbClr>
                </a:outerShdw>
              </a:effectLst>
            </a:rPr>
            <a:t>Chapter 1</a:t>
          </a:r>
          <a:endParaRPr lang="en-US" dirty="0">
            <a:effectLst>
              <a:outerShdw blurRad="38100" dist="38100" dir="2700000" algn="tl">
                <a:srgbClr val="000000">
                  <a:alpha val="43137"/>
                </a:srgbClr>
              </a:outerShdw>
            </a:effectLst>
          </a:endParaRPr>
        </a:p>
      </dgm:t>
    </dgm:pt>
    <dgm:pt modelId="{5FF9A61C-5575-4FBE-BAB7-03FFED11EB96}" type="parTrans" cxnId="{EDA8A97B-7FF1-4464-9415-2DCFBA20725C}">
      <dgm:prSet/>
      <dgm:spPr/>
      <dgm:t>
        <a:bodyPr/>
        <a:lstStyle/>
        <a:p>
          <a:endParaRPr lang="en-US">
            <a:effectLst>
              <a:outerShdw blurRad="38100" dist="38100" dir="2700000" algn="tl">
                <a:srgbClr val="000000">
                  <a:alpha val="43137"/>
                </a:srgbClr>
              </a:outerShdw>
            </a:effectLst>
          </a:endParaRPr>
        </a:p>
      </dgm:t>
    </dgm:pt>
    <dgm:pt modelId="{3ECCBA84-33A7-4D89-9D94-47E25B9546AA}" type="sibTrans" cxnId="{EDA8A97B-7FF1-4464-9415-2DCFBA20725C}">
      <dgm:prSet/>
      <dgm:spPr/>
      <dgm:t>
        <a:bodyPr/>
        <a:lstStyle/>
        <a:p>
          <a:endParaRPr lang="en-US">
            <a:effectLst>
              <a:outerShdw blurRad="38100" dist="38100" dir="2700000" algn="tl">
                <a:srgbClr val="000000">
                  <a:alpha val="43137"/>
                </a:srgbClr>
              </a:outerShdw>
            </a:effectLst>
          </a:endParaRPr>
        </a:p>
      </dgm:t>
    </dgm:pt>
    <dgm:pt modelId="{54313C50-19CC-4A5F-B7D3-317920F3DE59}">
      <dgm:prSet phldrT="[Text]"/>
      <dgm:spPr/>
      <dgm:t>
        <a:bodyPr/>
        <a:lstStyle/>
        <a:p>
          <a:r>
            <a:rPr lang="en-US" b="1" dirty="0" smtClean="0">
              <a:solidFill>
                <a:schemeClr val="bg1"/>
              </a:solidFill>
              <a:effectLst>
                <a:outerShdw blurRad="38100" dist="38100" dir="2700000" algn="tl">
                  <a:srgbClr val="000000">
                    <a:alpha val="43137"/>
                  </a:srgbClr>
                </a:outerShdw>
              </a:effectLst>
            </a:rPr>
            <a:t>PRESENT</a:t>
          </a:r>
          <a:endParaRPr lang="en-US" b="1" dirty="0">
            <a:solidFill>
              <a:schemeClr val="bg1"/>
            </a:solidFill>
            <a:effectLst>
              <a:outerShdw blurRad="38100" dist="38100" dir="2700000" algn="tl">
                <a:srgbClr val="000000">
                  <a:alpha val="43137"/>
                </a:srgbClr>
              </a:outerShdw>
            </a:effectLst>
          </a:endParaRPr>
        </a:p>
      </dgm:t>
    </dgm:pt>
    <dgm:pt modelId="{E0E9BCDE-216D-4454-AF3A-B091EB299271}" type="parTrans" cxnId="{8F952D07-593D-4BF6-A8C3-7FA6FE79E3A2}">
      <dgm:prSet/>
      <dgm:spPr/>
      <dgm:t>
        <a:bodyPr/>
        <a:lstStyle/>
        <a:p>
          <a:endParaRPr lang="en-US">
            <a:effectLst>
              <a:outerShdw blurRad="38100" dist="38100" dir="2700000" algn="tl">
                <a:srgbClr val="000000">
                  <a:alpha val="43137"/>
                </a:srgbClr>
              </a:outerShdw>
            </a:effectLst>
          </a:endParaRPr>
        </a:p>
      </dgm:t>
    </dgm:pt>
    <dgm:pt modelId="{B5AF91DE-73FB-4152-A145-C405DD85FA82}" type="sibTrans" cxnId="{8F952D07-593D-4BF6-A8C3-7FA6FE79E3A2}">
      <dgm:prSet/>
      <dgm:spPr/>
      <dgm:t>
        <a:bodyPr/>
        <a:lstStyle/>
        <a:p>
          <a:endParaRPr lang="en-US">
            <a:effectLst>
              <a:outerShdw blurRad="38100" dist="38100" dir="2700000" algn="tl">
                <a:srgbClr val="000000">
                  <a:alpha val="43137"/>
                </a:srgbClr>
              </a:outerShdw>
            </a:effectLst>
          </a:endParaRPr>
        </a:p>
      </dgm:t>
    </dgm:pt>
    <dgm:pt modelId="{826BDBF2-37BF-44E4-98B7-680F6F24A7C1}">
      <dgm:prSet phldrT="[Text]"/>
      <dgm:spPr>
        <a:solidFill>
          <a:schemeClr val="tx1">
            <a:alpha val="90000"/>
          </a:schemeClr>
        </a:solidFill>
      </dgm:spPr>
      <dgm:t>
        <a:bodyPr/>
        <a:lstStyle/>
        <a:p>
          <a:r>
            <a:rPr lang="en-US" dirty="0" smtClean="0">
              <a:effectLst>
                <a:outerShdw blurRad="38100" dist="38100" dir="2700000" algn="tl">
                  <a:srgbClr val="000000">
                    <a:alpha val="43137"/>
                  </a:srgbClr>
                </a:outerShdw>
              </a:effectLst>
            </a:rPr>
            <a:t>What is now</a:t>
          </a:r>
          <a:endParaRPr lang="en-US" dirty="0">
            <a:effectLst>
              <a:outerShdw blurRad="38100" dist="38100" dir="2700000" algn="tl">
                <a:srgbClr val="000000">
                  <a:alpha val="43137"/>
                </a:srgbClr>
              </a:outerShdw>
            </a:effectLst>
          </a:endParaRPr>
        </a:p>
      </dgm:t>
    </dgm:pt>
    <dgm:pt modelId="{49A60C0F-4320-47A0-A706-FEA9FA941906}" type="parTrans" cxnId="{F04CD266-69B8-48CF-B342-D414993AD8B0}">
      <dgm:prSet/>
      <dgm:spPr/>
      <dgm:t>
        <a:bodyPr/>
        <a:lstStyle/>
        <a:p>
          <a:endParaRPr lang="en-US">
            <a:effectLst>
              <a:outerShdw blurRad="38100" dist="38100" dir="2700000" algn="tl">
                <a:srgbClr val="000000">
                  <a:alpha val="43137"/>
                </a:srgbClr>
              </a:outerShdw>
            </a:effectLst>
          </a:endParaRPr>
        </a:p>
      </dgm:t>
    </dgm:pt>
    <dgm:pt modelId="{93A30F91-D4C4-4447-B051-0F57354300C1}" type="sibTrans" cxnId="{F04CD266-69B8-48CF-B342-D414993AD8B0}">
      <dgm:prSet/>
      <dgm:spPr/>
      <dgm:t>
        <a:bodyPr/>
        <a:lstStyle/>
        <a:p>
          <a:endParaRPr lang="en-US">
            <a:effectLst>
              <a:outerShdw blurRad="38100" dist="38100" dir="2700000" algn="tl">
                <a:srgbClr val="000000">
                  <a:alpha val="43137"/>
                </a:srgbClr>
              </a:outerShdw>
            </a:effectLst>
          </a:endParaRPr>
        </a:p>
      </dgm:t>
    </dgm:pt>
    <dgm:pt modelId="{0D952B77-04C6-435E-B224-785DF7843B7F}">
      <dgm:prSet phldrT="[Text]"/>
      <dgm:spPr>
        <a:solidFill>
          <a:schemeClr val="tx1">
            <a:alpha val="90000"/>
          </a:schemeClr>
        </a:solidFill>
      </dgm:spPr>
      <dgm:t>
        <a:bodyPr/>
        <a:lstStyle/>
        <a:p>
          <a:r>
            <a:rPr lang="en-US" dirty="0" smtClean="0">
              <a:effectLst>
                <a:outerShdw blurRad="38100" dist="38100" dir="2700000" algn="tl">
                  <a:srgbClr val="000000">
                    <a:alpha val="43137"/>
                  </a:srgbClr>
                </a:outerShdw>
              </a:effectLst>
            </a:rPr>
            <a:t>Chapters 2-3</a:t>
          </a:r>
          <a:endParaRPr lang="en-US" dirty="0">
            <a:effectLst>
              <a:outerShdw blurRad="38100" dist="38100" dir="2700000" algn="tl">
                <a:srgbClr val="000000">
                  <a:alpha val="43137"/>
                </a:srgbClr>
              </a:outerShdw>
            </a:effectLst>
          </a:endParaRPr>
        </a:p>
      </dgm:t>
    </dgm:pt>
    <dgm:pt modelId="{EF5A3A22-872F-4230-AFBD-4D474CD4A69C}" type="parTrans" cxnId="{602A948D-E809-42C2-98C0-3EDFA1437E42}">
      <dgm:prSet/>
      <dgm:spPr/>
      <dgm:t>
        <a:bodyPr/>
        <a:lstStyle/>
        <a:p>
          <a:endParaRPr lang="en-US">
            <a:effectLst>
              <a:outerShdw blurRad="38100" dist="38100" dir="2700000" algn="tl">
                <a:srgbClr val="000000">
                  <a:alpha val="43137"/>
                </a:srgbClr>
              </a:outerShdw>
            </a:effectLst>
          </a:endParaRPr>
        </a:p>
      </dgm:t>
    </dgm:pt>
    <dgm:pt modelId="{86ADBDB0-4944-47D0-AA8E-9185CA9AEA33}" type="sibTrans" cxnId="{602A948D-E809-42C2-98C0-3EDFA1437E42}">
      <dgm:prSet/>
      <dgm:spPr/>
      <dgm:t>
        <a:bodyPr/>
        <a:lstStyle/>
        <a:p>
          <a:endParaRPr lang="en-US">
            <a:effectLst>
              <a:outerShdw blurRad="38100" dist="38100" dir="2700000" algn="tl">
                <a:srgbClr val="000000">
                  <a:alpha val="43137"/>
                </a:srgbClr>
              </a:outerShdw>
            </a:effectLst>
          </a:endParaRPr>
        </a:p>
      </dgm:t>
    </dgm:pt>
    <dgm:pt modelId="{A7CD9825-051F-428D-BE37-B330C075DBE3}">
      <dgm:prSet phldrT="[Text]"/>
      <dgm:spPr/>
      <dgm:t>
        <a:bodyPr/>
        <a:lstStyle/>
        <a:p>
          <a:r>
            <a:rPr lang="en-US" b="1" dirty="0" smtClean="0">
              <a:solidFill>
                <a:schemeClr val="bg1"/>
              </a:solidFill>
              <a:effectLst>
                <a:outerShdw blurRad="38100" dist="38100" dir="2700000" algn="tl">
                  <a:srgbClr val="000000">
                    <a:alpha val="43137"/>
                  </a:srgbClr>
                </a:outerShdw>
              </a:effectLst>
            </a:rPr>
            <a:t>FUTURE</a:t>
          </a:r>
          <a:endParaRPr lang="en-US" b="1" dirty="0">
            <a:solidFill>
              <a:schemeClr val="bg1"/>
            </a:solidFill>
            <a:effectLst>
              <a:outerShdw blurRad="38100" dist="38100" dir="2700000" algn="tl">
                <a:srgbClr val="000000">
                  <a:alpha val="43137"/>
                </a:srgbClr>
              </a:outerShdw>
            </a:effectLst>
          </a:endParaRPr>
        </a:p>
      </dgm:t>
    </dgm:pt>
    <dgm:pt modelId="{CECF5BA7-0A66-4D77-A2A2-C51B5DB57616}" type="parTrans" cxnId="{DE74485F-1E77-4AAE-9D48-748852F65180}">
      <dgm:prSet/>
      <dgm:spPr/>
      <dgm:t>
        <a:bodyPr/>
        <a:lstStyle/>
        <a:p>
          <a:endParaRPr lang="en-US">
            <a:effectLst>
              <a:outerShdw blurRad="38100" dist="38100" dir="2700000" algn="tl">
                <a:srgbClr val="000000">
                  <a:alpha val="43137"/>
                </a:srgbClr>
              </a:outerShdw>
            </a:effectLst>
          </a:endParaRPr>
        </a:p>
      </dgm:t>
    </dgm:pt>
    <dgm:pt modelId="{C52E5DCD-5F10-41BE-ADC8-3B33954FDD04}" type="sibTrans" cxnId="{DE74485F-1E77-4AAE-9D48-748852F65180}">
      <dgm:prSet/>
      <dgm:spPr/>
      <dgm:t>
        <a:bodyPr/>
        <a:lstStyle/>
        <a:p>
          <a:endParaRPr lang="en-US">
            <a:effectLst>
              <a:outerShdw blurRad="38100" dist="38100" dir="2700000" algn="tl">
                <a:srgbClr val="000000">
                  <a:alpha val="43137"/>
                </a:srgbClr>
              </a:outerShdw>
            </a:effectLst>
          </a:endParaRPr>
        </a:p>
      </dgm:t>
    </dgm:pt>
    <dgm:pt modelId="{29CEA05D-1818-4573-A1D9-5B9CE43B9ED7}">
      <dgm:prSet phldrT="[Text]"/>
      <dgm:spPr>
        <a:solidFill>
          <a:schemeClr val="tx1">
            <a:alpha val="90000"/>
          </a:schemeClr>
        </a:solidFill>
      </dgm:spPr>
      <dgm:t>
        <a:bodyPr/>
        <a:lstStyle/>
        <a:p>
          <a:r>
            <a:rPr lang="en-US" dirty="0" smtClean="0">
              <a:effectLst>
                <a:outerShdw blurRad="38100" dist="38100" dir="2700000" algn="tl">
                  <a:srgbClr val="000000">
                    <a:alpha val="43137"/>
                  </a:srgbClr>
                </a:outerShdw>
              </a:effectLst>
            </a:rPr>
            <a:t>What will take place later</a:t>
          </a:r>
          <a:endParaRPr lang="en-US" dirty="0">
            <a:effectLst>
              <a:outerShdw blurRad="38100" dist="38100" dir="2700000" algn="tl">
                <a:srgbClr val="000000">
                  <a:alpha val="43137"/>
                </a:srgbClr>
              </a:outerShdw>
            </a:effectLst>
          </a:endParaRPr>
        </a:p>
      </dgm:t>
    </dgm:pt>
    <dgm:pt modelId="{7A0CBAAC-9F12-41FA-94E1-270DAAD86F09}" type="parTrans" cxnId="{B7A713C8-EC1B-402B-AD65-88EA246F5708}">
      <dgm:prSet/>
      <dgm:spPr/>
      <dgm:t>
        <a:bodyPr/>
        <a:lstStyle/>
        <a:p>
          <a:endParaRPr lang="en-US">
            <a:effectLst>
              <a:outerShdw blurRad="38100" dist="38100" dir="2700000" algn="tl">
                <a:srgbClr val="000000">
                  <a:alpha val="43137"/>
                </a:srgbClr>
              </a:outerShdw>
            </a:effectLst>
          </a:endParaRPr>
        </a:p>
      </dgm:t>
    </dgm:pt>
    <dgm:pt modelId="{0026FD75-B6E3-419B-A18C-3109AE5E13F9}" type="sibTrans" cxnId="{B7A713C8-EC1B-402B-AD65-88EA246F5708}">
      <dgm:prSet/>
      <dgm:spPr/>
      <dgm:t>
        <a:bodyPr/>
        <a:lstStyle/>
        <a:p>
          <a:endParaRPr lang="en-US">
            <a:effectLst>
              <a:outerShdw blurRad="38100" dist="38100" dir="2700000" algn="tl">
                <a:srgbClr val="000000">
                  <a:alpha val="43137"/>
                </a:srgbClr>
              </a:outerShdw>
            </a:effectLst>
          </a:endParaRPr>
        </a:p>
      </dgm:t>
    </dgm:pt>
    <dgm:pt modelId="{8E117084-B865-4B44-AFA8-65CDE86D7415}">
      <dgm:prSet phldrT="[Text]"/>
      <dgm:spPr>
        <a:solidFill>
          <a:schemeClr val="tx1">
            <a:alpha val="90000"/>
          </a:schemeClr>
        </a:solidFill>
      </dgm:spPr>
      <dgm:t>
        <a:bodyPr/>
        <a:lstStyle/>
        <a:p>
          <a:r>
            <a:rPr lang="en-US" dirty="0" smtClean="0">
              <a:effectLst>
                <a:outerShdw blurRad="38100" dist="38100" dir="2700000" algn="tl">
                  <a:srgbClr val="000000">
                    <a:alpha val="43137"/>
                  </a:srgbClr>
                </a:outerShdw>
              </a:effectLst>
            </a:rPr>
            <a:t>Chapters 4-22</a:t>
          </a:r>
          <a:endParaRPr lang="en-US" dirty="0">
            <a:effectLst>
              <a:outerShdw blurRad="38100" dist="38100" dir="2700000" algn="tl">
                <a:srgbClr val="000000">
                  <a:alpha val="43137"/>
                </a:srgbClr>
              </a:outerShdw>
            </a:effectLst>
          </a:endParaRPr>
        </a:p>
      </dgm:t>
    </dgm:pt>
    <dgm:pt modelId="{2CDF1DD1-BE68-410B-80CF-D900AD8CA4A0}" type="parTrans" cxnId="{FCEA70AF-EB06-47BA-9764-75850D3F4A66}">
      <dgm:prSet/>
      <dgm:spPr/>
      <dgm:t>
        <a:bodyPr/>
        <a:lstStyle/>
        <a:p>
          <a:endParaRPr lang="en-US">
            <a:effectLst>
              <a:outerShdw blurRad="38100" dist="38100" dir="2700000" algn="tl">
                <a:srgbClr val="000000">
                  <a:alpha val="43137"/>
                </a:srgbClr>
              </a:outerShdw>
            </a:effectLst>
          </a:endParaRPr>
        </a:p>
      </dgm:t>
    </dgm:pt>
    <dgm:pt modelId="{500A0B22-B6D9-4FFA-A415-9BDC914AAD3A}" type="sibTrans" cxnId="{FCEA70AF-EB06-47BA-9764-75850D3F4A66}">
      <dgm:prSet/>
      <dgm:spPr/>
      <dgm:t>
        <a:bodyPr/>
        <a:lstStyle/>
        <a:p>
          <a:endParaRPr lang="en-US">
            <a:effectLst>
              <a:outerShdw blurRad="38100" dist="38100" dir="2700000" algn="tl">
                <a:srgbClr val="000000">
                  <a:alpha val="43137"/>
                </a:srgbClr>
              </a:outerShdw>
            </a:effectLst>
          </a:endParaRPr>
        </a:p>
      </dgm:t>
    </dgm:pt>
    <dgm:pt modelId="{D28F2B8A-B621-41ED-A97F-382D09765239}" type="pres">
      <dgm:prSet presAssocID="{317EA1AD-D94B-4D32-9403-AB034BBB4B93}" presName="Name0" presStyleCnt="0">
        <dgm:presLayoutVars>
          <dgm:dir/>
          <dgm:animLvl val="lvl"/>
          <dgm:resizeHandles val="exact"/>
        </dgm:presLayoutVars>
      </dgm:prSet>
      <dgm:spPr/>
      <dgm:t>
        <a:bodyPr/>
        <a:lstStyle/>
        <a:p>
          <a:endParaRPr lang="en-US"/>
        </a:p>
      </dgm:t>
    </dgm:pt>
    <dgm:pt modelId="{5572F376-CA8C-43CD-A9BB-B61CDDD109EE}" type="pres">
      <dgm:prSet presAssocID="{69D94B66-093D-43BB-86FB-B6F8CE3619CF}" presName="linNode" presStyleCnt="0"/>
      <dgm:spPr/>
    </dgm:pt>
    <dgm:pt modelId="{5897E4DB-8FD6-4E99-9014-36D06577D7C9}" type="pres">
      <dgm:prSet presAssocID="{69D94B66-093D-43BB-86FB-B6F8CE3619CF}" presName="parentText" presStyleLbl="node1" presStyleIdx="0" presStyleCnt="3" custScaleX="69635">
        <dgm:presLayoutVars>
          <dgm:chMax val="1"/>
          <dgm:bulletEnabled val="1"/>
        </dgm:presLayoutVars>
      </dgm:prSet>
      <dgm:spPr/>
      <dgm:t>
        <a:bodyPr/>
        <a:lstStyle/>
        <a:p>
          <a:endParaRPr lang="en-US"/>
        </a:p>
      </dgm:t>
    </dgm:pt>
    <dgm:pt modelId="{47BC234E-2CD2-4C6B-B927-752DD0EA89A4}" type="pres">
      <dgm:prSet presAssocID="{69D94B66-093D-43BB-86FB-B6F8CE3619CF}" presName="descendantText" presStyleLbl="alignAccFollowNode1" presStyleIdx="0" presStyleCnt="3">
        <dgm:presLayoutVars>
          <dgm:bulletEnabled val="1"/>
        </dgm:presLayoutVars>
      </dgm:prSet>
      <dgm:spPr/>
      <dgm:t>
        <a:bodyPr/>
        <a:lstStyle/>
        <a:p>
          <a:endParaRPr lang="en-US"/>
        </a:p>
      </dgm:t>
    </dgm:pt>
    <dgm:pt modelId="{55FCABE9-DAB5-47B7-95D0-A7E320558B49}" type="pres">
      <dgm:prSet presAssocID="{D82C3D18-232C-4A6D-A223-27DAD8950D91}" presName="sp" presStyleCnt="0"/>
      <dgm:spPr/>
    </dgm:pt>
    <dgm:pt modelId="{0369A5EE-6739-4773-9F1B-EDA73526451B}" type="pres">
      <dgm:prSet presAssocID="{54313C50-19CC-4A5F-B7D3-317920F3DE59}" presName="linNode" presStyleCnt="0"/>
      <dgm:spPr/>
    </dgm:pt>
    <dgm:pt modelId="{42726D91-C42D-4B80-934C-B7350FE91AED}" type="pres">
      <dgm:prSet presAssocID="{54313C50-19CC-4A5F-B7D3-317920F3DE59}" presName="parentText" presStyleLbl="node1" presStyleIdx="1" presStyleCnt="3" custScaleX="69635">
        <dgm:presLayoutVars>
          <dgm:chMax val="1"/>
          <dgm:bulletEnabled val="1"/>
        </dgm:presLayoutVars>
      </dgm:prSet>
      <dgm:spPr/>
      <dgm:t>
        <a:bodyPr/>
        <a:lstStyle/>
        <a:p>
          <a:endParaRPr lang="en-US"/>
        </a:p>
      </dgm:t>
    </dgm:pt>
    <dgm:pt modelId="{832DB19A-940C-45B1-B425-E5848D1794BD}" type="pres">
      <dgm:prSet presAssocID="{54313C50-19CC-4A5F-B7D3-317920F3DE59}" presName="descendantText" presStyleLbl="alignAccFollowNode1" presStyleIdx="1" presStyleCnt="3">
        <dgm:presLayoutVars>
          <dgm:bulletEnabled val="1"/>
        </dgm:presLayoutVars>
      </dgm:prSet>
      <dgm:spPr/>
      <dgm:t>
        <a:bodyPr/>
        <a:lstStyle/>
        <a:p>
          <a:endParaRPr lang="en-US"/>
        </a:p>
      </dgm:t>
    </dgm:pt>
    <dgm:pt modelId="{882BF23D-8D8F-4124-9921-15135949F0BB}" type="pres">
      <dgm:prSet presAssocID="{B5AF91DE-73FB-4152-A145-C405DD85FA82}" presName="sp" presStyleCnt="0"/>
      <dgm:spPr/>
    </dgm:pt>
    <dgm:pt modelId="{C8CD83E1-82A9-4B11-ADC2-DE6153794CF5}" type="pres">
      <dgm:prSet presAssocID="{A7CD9825-051F-428D-BE37-B330C075DBE3}" presName="linNode" presStyleCnt="0"/>
      <dgm:spPr/>
    </dgm:pt>
    <dgm:pt modelId="{BF8CBCAE-3D1B-4652-B54D-3C433BCEA353}" type="pres">
      <dgm:prSet presAssocID="{A7CD9825-051F-428D-BE37-B330C075DBE3}" presName="parentText" presStyleLbl="node1" presStyleIdx="2" presStyleCnt="3" custScaleX="69635">
        <dgm:presLayoutVars>
          <dgm:chMax val="1"/>
          <dgm:bulletEnabled val="1"/>
        </dgm:presLayoutVars>
      </dgm:prSet>
      <dgm:spPr/>
      <dgm:t>
        <a:bodyPr/>
        <a:lstStyle/>
        <a:p>
          <a:endParaRPr lang="en-US"/>
        </a:p>
      </dgm:t>
    </dgm:pt>
    <dgm:pt modelId="{DA84485E-17B0-469C-9757-45FAA9D71007}" type="pres">
      <dgm:prSet presAssocID="{A7CD9825-051F-428D-BE37-B330C075DBE3}" presName="descendantText" presStyleLbl="alignAccFollowNode1" presStyleIdx="2" presStyleCnt="3">
        <dgm:presLayoutVars>
          <dgm:bulletEnabled val="1"/>
        </dgm:presLayoutVars>
      </dgm:prSet>
      <dgm:spPr/>
      <dgm:t>
        <a:bodyPr/>
        <a:lstStyle/>
        <a:p>
          <a:endParaRPr lang="en-US"/>
        </a:p>
      </dgm:t>
    </dgm:pt>
  </dgm:ptLst>
  <dgm:cxnLst>
    <dgm:cxn modelId="{5461D8CC-F090-49C7-96CF-43D787E59FD9}" type="presOf" srcId="{2975F1CE-F578-4013-A9FB-C33F3C44516F}" destId="{47BC234E-2CD2-4C6B-B927-752DD0EA89A4}" srcOrd="0" destOrd="0" presId="urn:microsoft.com/office/officeart/2005/8/layout/vList5"/>
    <dgm:cxn modelId="{2DA3EC9F-468F-461B-966B-5FEEA7929F00}" type="presOf" srcId="{46563724-FCD8-4340-94A4-8A9E22EE2624}" destId="{47BC234E-2CD2-4C6B-B927-752DD0EA89A4}" srcOrd="0" destOrd="1" presId="urn:microsoft.com/office/officeart/2005/8/layout/vList5"/>
    <dgm:cxn modelId="{602A948D-E809-42C2-98C0-3EDFA1437E42}" srcId="{54313C50-19CC-4A5F-B7D3-317920F3DE59}" destId="{0D952B77-04C6-435E-B224-785DF7843B7F}" srcOrd="1" destOrd="0" parTransId="{EF5A3A22-872F-4230-AFBD-4D474CD4A69C}" sibTransId="{86ADBDB0-4944-47D0-AA8E-9185CA9AEA33}"/>
    <dgm:cxn modelId="{F04CD266-69B8-48CF-B342-D414993AD8B0}" srcId="{54313C50-19CC-4A5F-B7D3-317920F3DE59}" destId="{826BDBF2-37BF-44E4-98B7-680F6F24A7C1}" srcOrd="0" destOrd="0" parTransId="{49A60C0F-4320-47A0-A706-FEA9FA941906}" sibTransId="{93A30F91-D4C4-4447-B051-0F57354300C1}"/>
    <dgm:cxn modelId="{8F952D07-593D-4BF6-A8C3-7FA6FE79E3A2}" srcId="{317EA1AD-D94B-4D32-9403-AB034BBB4B93}" destId="{54313C50-19CC-4A5F-B7D3-317920F3DE59}" srcOrd="1" destOrd="0" parTransId="{E0E9BCDE-216D-4454-AF3A-B091EB299271}" sibTransId="{B5AF91DE-73FB-4152-A145-C405DD85FA82}"/>
    <dgm:cxn modelId="{DE74485F-1E77-4AAE-9D48-748852F65180}" srcId="{317EA1AD-D94B-4D32-9403-AB034BBB4B93}" destId="{A7CD9825-051F-428D-BE37-B330C075DBE3}" srcOrd="2" destOrd="0" parTransId="{CECF5BA7-0A66-4D77-A2A2-C51B5DB57616}" sibTransId="{C52E5DCD-5F10-41BE-ADC8-3B33954FDD04}"/>
    <dgm:cxn modelId="{9AEED38E-B589-4E79-9BCD-F63596F50983}" type="presOf" srcId="{69D94B66-093D-43BB-86FB-B6F8CE3619CF}" destId="{5897E4DB-8FD6-4E99-9014-36D06577D7C9}" srcOrd="0" destOrd="0" presId="urn:microsoft.com/office/officeart/2005/8/layout/vList5"/>
    <dgm:cxn modelId="{12349246-6D47-4CFF-8657-6C6A41705BE1}" type="presOf" srcId="{29CEA05D-1818-4573-A1D9-5B9CE43B9ED7}" destId="{DA84485E-17B0-469C-9757-45FAA9D71007}" srcOrd="0" destOrd="0" presId="urn:microsoft.com/office/officeart/2005/8/layout/vList5"/>
    <dgm:cxn modelId="{E13E14CE-3520-4A29-BDCE-E8F86DFF38DA}" type="presOf" srcId="{0D952B77-04C6-435E-B224-785DF7843B7F}" destId="{832DB19A-940C-45B1-B425-E5848D1794BD}" srcOrd="0" destOrd="1" presId="urn:microsoft.com/office/officeart/2005/8/layout/vList5"/>
    <dgm:cxn modelId="{EC6B3CDF-5EDE-4EBF-B7C1-D0AC3DFB5925}" srcId="{317EA1AD-D94B-4D32-9403-AB034BBB4B93}" destId="{69D94B66-093D-43BB-86FB-B6F8CE3619CF}" srcOrd="0" destOrd="0" parTransId="{509221C0-5C6D-4A08-8584-5EBDDC3532DD}" sibTransId="{D82C3D18-232C-4A6D-A223-27DAD8950D91}"/>
    <dgm:cxn modelId="{EDA8A97B-7FF1-4464-9415-2DCFBA20725C}" srcId="{69D94B66-093D-43BB-86FB-B6F8CE3619CF}" destId="{46563724-FCD8-4340-94A4-8A9E22EE2624}" srcOrd="1" destOrd="0" parTransId="{5FF9A61C-5575-4FBE-BAB7-03FFED11EB96}" sibTransId="{3ECCBA84-33A7-4D89-9D94-47E25B9546AA}"/>
    <dgm:cxn modelId="{DCBE67FD-C5E4-489F-9D48-70A3678028FB}" type="presOf" srcId="{317EA1AD-D94B-4D32-9403-AB034BBB4B93}" destId="{D28F2B8A-B621-41ED-A97F-382D09765239}" srcOrd="0" destOrd="0" presId="urn:microsoft.com/office/officeart/2005/8/layout/vList5"/>
    <dgm:cxn modelId="{F94B4769-444C-4796-BA61-86CEA4AEEDD2}" type="presOf" srcId="{A7CD9825-051F-428D-BE37-B330C075DBE3}" destId="{BF8CBCAE-3D1B-4652-B54D-3C433BCEA353}" srcOrd="0" destOrd="0" presId="urn:microsoft.com/office/officeart/2005/8/layout/vList5"/>
    <dgm:cxn modelId="{A11F196B-D298-41CA-AA63-5D6C2EF69A29}" type="presOf" srcId="{826BDBF2-37BF-44E4-98B7-680F6F24A7C1}" destId="{832DB19A-940C-45B1-B425-E5848D1794BD}" srcOrd="0" destOrd="0" presId="urn:microsoft.com/office/officeart/2005/8/layout/vList5"/>
    <dgm:cxn modelId="{63C2FFA8-A1F9-418A-8785-4B6E3FDF5A0C}" type="presOf" srcId="{54313C50-19CC-4A5F-B7D3-317920F3DE59}" destId="{42726D91-C42D-4B80-934C-B7350FE91AED}" srcOrd="0" destOrd="0" presId="urn:microsoft.com/office/officeart/2005/8/layout/vList5"/>
    <dgm:cxn modelId="{B7A713C8-EC1B-402B-AD65-88EA246F5708}" srcId="{A7CD9825-051F-428D-BE37-B330C075DBE3}" destId="{29CEA05D-1818-4573-A1D9-5B9CE43B9ED7}" srcOrd="0" destOrd="0" parTransId="{7A0CBAAC-9F12-41FA-94E1-270DAAD86F09}" sibTransId="{0026FD75-B6E3-419B-A18C-3109AE5E13F9}"/>
    <dgm:cxn modelId="{FCEA70AF-EB06-47BA-9764-75850D3F4A66}" srcId="{A7CD9825-051F-428D-BE37-B330C075DBE3}" destId="{8E117084-B865-4B44-AFA8-65CDE86D7415}" srcOrd="1" destOrd="0" parTransId="{2CDF1DD1-BE68-410B-80CF-D900AD8CA4A0}" sibTransId="{500A0B22-B6D9-4FFA-A415-9BDC914AAD3A}"/>
    <dgm:cxn modelId="{19DAD76B-C0AA-493D-88A8-8E7943B9B8B7}" type="presOf" srcId="{8E117084-B865-4B44-AFA8-65CDE86D7415}" destId="{DA84485E-17B0-469C-9757-45FAA9D71007}" srcOrd="0" destOrd="1" presId="urn:microsoft.com/office/officeart/2005/8/layout/vList5"/>
    <dgm:cxn modelId="{AD9AAC10-B704-47C9-AE26-0F0BF88706D1}" srcId="{69D94B66-093D-43BB-86FB-B6F8CE3619CF}" destId="{2975F1CE-F578-4013-A9FB-C33F3C44516F}" srcOrd="0" destOrd="0" parTransId="{0980E956-EA4C-4D22-BEA2-FF394C34D31D}" sibTransId="{3BF3370A-1B89-4316-B27D-1433A8EA0674}"/>
    <dgm:cxn modelId="{C010A8C9-CDB0-4A06-B159-505A2C0A384E}" type="presParOf" srcId="{D28F2B8A-B621-41ED-A97F-382D09765239}" destId="{5572F376-CA8C-43CD-A9BB-B61CDDD109EE}" srcOrd="0" destOrd="0" presId="urn:microsoft.com/office/officeart/2005/8/layout/vList5"/>
    <dgm:cxn modelId="{03F3E01B-E931-4297-B20A-467EDAD1576C}" type="presParOf" srcId="{5572F376-CA8C-43CD-A9BB-B61CDDD109EE}" destId="{5897E4DB-8FD6-4E99-9014-36D06577D7C9}" srcOrd="0" destOrd="0" presId="urn:microsoft.com/office/officeart/2005/8/layout/vList5"/>
    <dgm:cxn modelId="{731AF586-BF97-4481-AB03-EC59B49C8053}" type="presParOf" srcId="{5572F376-CA8C-43CD-A9BB-B61CDDD109EE}" destId="{47BC234E-2CD2-4C6B-B927-752DD0EA89A4}" srcOrd="1" destOrd="0" presId="urn:microsoft.com/office/officeart/2005/8/layout/vList5"/>
    <dgm:cxn modelId="{A387A704-9374-45D5-BA81-A6970BC8C8DB}" type="presParOf" srcId="{D28F2B8A-B621-41ED-A97F-382D09765239}" destId="{55FCABE9-DAB5-47B7-95D0-A7E320558B49}" srcOrd="1" destOrd="0" presId="urn:microsoft.com/office/officeart/2005/8/layout/vList5"/>
    <dgm:cxn modelId="{510E44D8-C70D-4A13-AC51-07A2FD532EB2}" type="presParOf" srcId="{D28F2B8A-B621-41ED-A97F-382D09765239}" destId="{0369A5EE-6739-4773-9F1B-EDA73526451B}" srcOrd="2" destOrd="0" presId="urn:microsoft.com/office/officeart/2005/8/layout/vList5"/>
    <dgm:cxn modelId="{CB9D35BC-9A82-4947-B521-D1833A66A153}" type="presParOf" srcId="{0369A5EE-6739-4773-9F1B-EDA73526451B}" destId="{42726D91-C42D-4B80-934C-B7350FE91AED}" srcOrd="0" destOrd="0" presId="urn:microsoft.com/office/officeart/2005/8/layout/vList5"/>
    <dgm:cxn modelId="{61AC417E-970C-460A-A28E-A557F943B24F}" type="presParOf" srcId="{0369A5EE-6739-4773-9F1B-EDA73526451B}" destId="{832DB19A-940C-45B1-B425-E5848D1794BD}" srcOrd="1" destOrd="0" presId="urn:microsoft.com/office/officeart/2005/8/layout/vList5"/>
    <dgm:cxn modelId="{876F9804-71AB-42B0-9BDD-91C79948BC9A}" type="presParOf" srcId="{D28F2B8A-B621-41ED-A97F-382D09765239}" destId="{882BF23D-8D8F-4124-9921-15135949F0BB}" srcOrd="3" destOrd="0" presId="urn:microsoft.com/office/officeart/2005/8/layout/vList5"/>
    <dgm:cxn modelId="{9F3A01A5-9B5D-4177-ABF5-C2457BDB9325}" type="presParOf" srcId="{D28F2B8A-B621-41ED-A97F-382D09765239}" destId="{C8CD83E1-82A9-4B11-ADC2-DE6153794CF5}" srcOrd="4" destOrd="0" presId="urn:microsoft.com/office/officeart/2005/8/layout/vList5"/>
    <dgm:cxn modelId="{8D6BA00A-A8B2-45AA-AA90-070CC4A9512B}" type="presParOf" srcId="{C8CD83E1-82A9-4B11-ADC2-DE6153794CF5}" destId="{BF8CBCAE-3D1B-4652-B54D-3C433BCEA353}" srcOrd="0" destOrd="0" presId="urn:microsoft.com/office/officeart/2005/8/layout/vList5"/>
    <dgm:cxn modelId="{DF72BE11-7ADB-43FD-BE8F-30220D61B839}" type="presParOf" srcId="{C8CD83E1-82A9-4B11-ADC2-DE6153794CF5}" destId="{DA84485E-17B0-469C-9757-45FAA9D7100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BC234E-2CD2-4C6B-B927-752DD0EA89A4}">
      <dsp:nvSpPr>
        <dsp:cNvPr id="0" name=""/>
        <dsp:cNvSpPr/>
      </dsp:nvSpPr>
      <dsp:spPr>
        <a:xfrm rot="5400000">
          <a:off x="5543798" y="-2318533"/>
          <a:ext cx="1397000" cy="6388608"/>
        </a:xfrm>
        <a:prstGeom prst="round2SameRect">
          <a:avLst/>
        </a:prstGeom>
        <a:solidFill>
          <a:schemeClr val="tx1">
            <a:alpha val="90000"/>
          </a:schemeClr>
        </a:solidFill>
        <a:ln w="9525" cap="flat" cmpd="sng" algn="ctr">
          <a:solidFill>
            <a:schemeClr val="accent1">
              <a:alpha val="90000"/>
              <a:tint val="4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7160" tIns="68580" rIns="137160" bIns="68580" numCol="1" spcCol="1270" anchor="ctr" anchorCtr="0">
          <a:noAutofit/>
        </a:bodyPr>
        <a:lstStyle/>
        <a:p>
          <a:pPr marL="285750" lvl="1" indent="-285750" algn="l" defTabSz="1600200">
            <a:lnSpc>
              <a:spcPct val="90000"/>
            </a:lnSpc>
            <a:spcBef>
              <a:spcPct val="0"/>
            </a:spcBef>
            <a:spcAft>
              <a:spcPct val="15000"/>
            </a:spcAft>
            <a:buChar char="••"/>
          </a:pPr>
          <a:r>
            <a:rPr lang="en-US" sz="3600" kern="1200" dirty="0" smtClean="0">
              <a:effectLst>
                <a:outerShdw blurRad="38100" dist="38100" dir="2700000" algn="tl">
                  <a:srgbClr val="000000">
                    <a:alpha val="43137"/>
                  </a:srgbClr>
                </a:outerShdw>
              </a:effectLst>
            </a:rPr>
            <a:t>What you have seen</a:t>
          </a:r>
          <a:endParaRPr lang="en-US" sz="3600" kern="1200" dirty="0">
            <a:effectLst>
              <a:outerShdw blurRad="38100" dist="38100" dir="2700000" algn="tl">
                <a:srgbClr val="000000">
                  <a:alpha val="43137"/>
                </a:srgbClr>
              </a:outerShdw>
            </a:effectLst>
          </a:endParaRPr>
        </a:p>
        <a:p>
          <a:pPr marL="285750" lvl="1" indent="-285750" algn="l" defTabSz="1600200">
            <a:lnSpc>
              <a:spcPct val="90000"/>
            </a:lnSpc>
            <a:spcBef>
              <a:spcPct val="0"/>
            </a:spcBef>
            <a:spcAft>
              <a:spcPct val="15000"/>
            </a:spcAft>
            <a:buChar char="••"/>
          </a:pPr>
          <a:r>
            <a:rPr lang="en-US" sz="3600" kern="1200" dirty="0" smtClean="0">
              <a:effectLst>
                <a:outerShdw blurRad="38100" dist="38100" dir="2700000" algn="tl">
                  <a:srgbClr val="000000">
                    <a:alpha val="43137"/>
                  </a:srgbClr>
                </a:outerShdw>
              </a:effectLst>
            </a:rPr>
            <a:t>Chapter 1</a:t>
          </a:r>
          <a:endParaRPr lang="en-US" sz="3600" kern="1200" dirty="0">
            <a:effectLst>
              <a:outerShdw blurRad="38100" dist="38100" dir="2700000" algn="tl">
                <a:srgbClr val="000000">
                  <a:alpha val="43137"/>
                </a:srgbClr>
              </a:outerShdw>
            </a:effectLst>
          </a:endParaRPr>
        </a:p>
      </dsp:txBody>
      <dsp:txXfrm rot="-5400000">
        <a:off x="3047994" y="245467"/>
        <a:ext cx="6320412" cy="1260608"/>
      </dsp:txXfrm>
    </dsp:sp>
    <dsp:sp modelId="{5897E4DB-8FD6-4E99-9014-36D06577D7C9}">
      <dsp:nvSpPr>
        <dsp:cNvPr id="0" name=""/>
        <dsp:cNvSpPr/>
      </dsp:nvSpPr>
      <dsp:spPr>
        <a:xfrm>
          <a:off x="545597" y="2645"/>
          <a:ext cx="2502397" cy="1746250"/>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8590" tIns="74295" rIns="148590" bIns="74295" numCol="1" spcCol="1270" anchor="ctr" anchorCtr="0">
          <a:noAutofit/>
        </a:bodyPr>
        <a:lstStyle/>
        <a:p>
          <a:pPr lvl="0" algn="ctr" defTabSz="1733550">
            <a:lnSpc>
              <a:spcPct val="90000"/>
            </a:lnSpc>
            <a:spcBef>
              <a:spcPct val="0"/>
            </a:spcBef>
            <a:spcAft>
              <a:spcPct val="35000"/>
            </a:spcAft>
          </a:pPr>
          <a:r>
            <a:rPr lang="en-US" sz="3900" b="1" kern="1200" dirty="0" smtClean="0">
              <a:solidFill>
                <a:schemeClr val="bg1"/>
              </a:solidFill>
              <a:effectLst>
                <a:outerShdw blurRad="38100" dist="38100" dir="2700000" algn="tl">
                  <a:srgbClr val="000000">
                    <a:alpha val="43137"/>
                  </a:srgbClr>
                </a:outerShdw>
              </a:effectLst>
            </a:rPr>
            <a:t>PAST</a:t>
          </a:r>
          <a:endParaRPr lang="en-US" sz="3900" b="1" kern="1200" dirty="0">
            <a:solidFill>
              <a:schemeClr val="bg1"/>
            </a:solidFill>
            <a:effectLst>
              <a:outerShdw blurRad="38100" dist="38100" dir="2700000" algn="tl">
                <a:srgbClr val="000000">
                  <a:alpha val="43137"/>
                </a:srgbClr>
              </a:outerShdw>
            </a:effectLst>
          </a:endParaRPr>
        </a:p>
      </dsp:txBody>
      <dsp:txXfrm>
        <a:off x="630842" y="87890"/>
        <a:ext cx="2331907" cy="1575760"/>
      </dsp:txXfrm>
    </dsp:sp>
    <dsp:sp modelId="{832DB19A-940C-45B1-B425-E5848D1794BD}">
      <dsp:nvSpPr>
        <dsp:cNvPr id="0" name=""/>
        <dsp:cNvSpPr/>
      </dsp:nvSpPr>
      <dsp:spPr>
        <a:xfrm rot="5400000">
          <a:off x="5543798" y="-484970"/>
          <a:ext cx="1397000" cy="6388608"/>
        </a:xfrm>
        <a:prstGeom prst="round2SameRect">
          <a:avLst/>
        </a:prstGeom>
        <a:solidFill>
          <a:schemeClr val="tx1">
            <a:alpha val="90000"/>
          </a:schemeClr>
        </a:solidFill>
        <a:ln w="9525" cap="flat" cmpd="sng" algn="ctr">
          <a:solidFill>
            <a:schemeClr val="accent1">
              <a:alpha val="90000"/>
              <a:tint val="4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7160" tIns="68580" rIns="137160" bIns="68580" numCol="1" spcCol="1270" anchor="ctr" anchorCtr="0">
          <a:noAutofit/>
        </a:bodyPr>
        <a:lstStyle/>
        <a:p>
          <a:pPr marL="285750" lvl="1" indent="-285750" algn="l" defTabSz="1600200">
            <a:lnSpc>
              <a:spcPct val="90000"/>
            </a:lnSpc>
            <a:spcBef>
              <a:spcPct val="0"/>
            </a:spcBef>
            <a:spcAft>
              <a:spcPct val="15000"/>
            </a:spcAft>
            <a:buChar char="••"/>
          </a:pPr>
          <a:r>
            <a:rPr lang="en-US" sz="3600" kern="1200" dirty="0" smtClean="0">
              <a:effectLst>
                <a:outerShdw blurRad="38100" dist="38100" dir="2700000" algn="tl">
                  <a:srgbClr val="000000">
                    <a:alpha val="43137"/>
                  </a:srgbClr>
                </a:outerShdw>
              </a:effectLst>
            </a:rPr>
            <a:t>What is now</a:t>
          </a:r>
          <a:endParaRPr lang="en-US" sz="3600" kern="1200" dirty="0">
            <a:effectLst>
              <a:outerShdw blurRad="38100" dist="38100" dir="2700000" algn="tl">
                <a:srgbClr val="000000">
                  <a:alpha val="43137"/>
                </a:srgbClr>
              </a:outerShdw>
            </a:effectLst>
          </a:endParaRPr>
        </a:p>
        <a:p>
          <a:pPr marL="285750" lvl="1" indent="-285750" algn="l" defTabSz="1600200">
            <a:lnSpc>
              <a:spcPct val="90000"/>
            </a:lnSpc>
            <a:spcBef>
              <a:spcPct val="0"/>
            </a:spcBef>
            <a:spcAft>
              <a:spcPct val="15000"/>
            </a:spcAft>
            <a:buChar char="••"/>
          </a:pPr>
          <a:r>
            <a:rPr lang="en-US" sz="3600" kern="1200" dirty="0" smtClean="0">
              <a:effectLst>
                <a:outerShdw blurRad="38100" dist="38100" dir="2700000" algn="tl">
                  <a:srgbClr val="000000">
                    <a:alpha val="43137"/>
                  </a:srgbClr>
                </a:outerShdw>
              </a:effectLst>
            </a:rPr>
            <a:t>Chapters 2-3</a:t>
          </a:r>
          <a:endParaRPr lang="en-US" sz="3600" kern="1200" dirty="0">
            <a:effectLst>
              <a:outerShdw blurRad="38100" dist="38100" dir="2700000" algn="tl">
                <a:srgbClr val="000000">
                  <a:alpha val="43137"/>
                </a:srgbClr>
              </a:outerShdw>
            </a:effectLst>
          </a:endParaRPr>
        </a:p>
      </dsp:txBody>
      <dsp:txXfrm rot="-5400000">
        <a:off x="3047994" y="2079030"/>
        <a:ext cx="6320412" cy="1260608"/>
      </dsp:txXfrm>
    </dsp:sp>
    <dsp:sp modelId="{42726D91-C42D-4B80-934C-B7350FE91AED}">
      <dsp:nvSpPr>
        <dsp:cNvPr id="0" name=""/>
        <dsp:cNvSpPr/>
      </dsp:nvSpPr>
      <dsp:spPr>
        <a:xfrm>
          <a:off x="545597" y="1836208"/>
          <a:ext cx="2502397" cy="1746250"/>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8590" tIns="74295" rIns="148590" bIns="74295" numCol="1" spcCol="1270" anchor="ctr" anchorCtr="0">
          <a:noAutofit/>
        </a:bodyPr>
        <a:lstStyle/>
        <a:p>
          <a:pPr lvl="0" algn="ctr" defTabSz="1733550">
            <a:lnSpc>
              <a:spcPct val="90000"/>
            </a:lnSpc>
            <a:spcBef>
              <a:spcPct val="0"/>
            </a:spcBef>
            <a:spcAft>
              <a:spcPct val="35000"/>
            </a:spcAft>
          </a:pPr>
          <a:r>
            <a:rPr lang="en-US" sz="3900" b="1" kern="1200" dirty="0" smtClean="0">
              <a:solidFill>
                <a:schemeClr val="bg1"/>
              </a:solidFill>
              <a:effectLst>
                <a:outerShdw blurRad="38100" dist="38100" dir="2700000" algn="tl">
                  <a:srgbClr val="000000">
                    <a:alpha val="43137"/>
                  </a:srgbClr>
                </a:outerShdw>
              </a:effectLst>
            </a:rPr>
            <a:t>PRESENT</a:t>
          </a:r>
          <a:endParaRPr lang="en-US" sz="3900" b="1" kern="1200" dirty="0">
            <a:solidFill>
              <a:schemeClr val="bg1"/>
            </a:solidFill>
            <a:effectLst>
              <a:outerShdw blurRad="38100" dist="38100" dir="2700000" algn="tl">
                <a:srgbClr val="000000">
                  <a:alpha val="43137"/>
                </a:srgbClr>
              </a:outerShdw>
            </a:effectLst>
          </a:endParaRPr>
        </a:p>
      </dsp:txBody>
      <dsp:txXfrm>
        <a:off x="630842" y="1921453"/>
        <a:ext cx="2331907" cy="1575760"/>
      </dsp:txXfrm>
    </dsp:sp>
    <dsp:sp modelId="{DA84485E-17B0-469C-9757-45FAA9D71007}">
      <dsp:nvSpPr>
        <dsp:cNvPr id="0" name=""/>
        <dsp:cNvSpPr/>
      </dsp:nvSpPr>
      <dsp:spPr>
        <a:xfrm rot="5400000">
          <a:off x="5543798" y="1348592"/>
          <a:ext cx="1397000" cy="6388608"/>
        </a:xfrm>
        <a:prstGeom prst="round2SameRect">
          <a:avLst/>
        </a:prstGeom>
        <a:solidFill>
          <a:schemeClr val="tx1">
            <a:alpha val="90000"/>
          </a:schemeClr>
        </a:solidFill>
        <a:ln w="9525" cap="flat" cmpd="sng" algn="ctr">
          <a:solidFill>
            <a:schemeClr val="accent1">
              <a:alpha val="90000"/>
              <a:tint val="4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7160" tIns="68580" rIns="137160" bIns="68580" numCol="1" spcCol="1270" anchor="ctr" anchorCtr="0">
          <a:noAutofit/>
        </a:bodyPr>
        <a:lstStyle/>
        <a:p>
          <a:pPr marL="285750" lvl="1" indent="-285750" algn="l" defTabSz="1600200">
            <a:lnSpc>
              <a:spcPct val="90000"/>
            </a:lnSpc>
            <a:spcBef>
              <a:spcPct val="0"/>
            </a:spcBef>
            <a:spcAft>
              <a:spcPct val="15000"/>
            </a:spcAft>
            <a:buChar char="••"/>
          </a:pPr>
          <a:r>
            <a:rPr lang="en-US" sz="3600" kern="1200" dirty="0" smtClean="0">
              <a:effectLst>
                <a:outerShdw blurRad="38100" dist="38100" dir="2700000" algn="tl">
                  <a:srgbClr val="000000">
                    <a:alpha val="43137"/>
                  </a:srgbClr>
                </a:outerShdw>
              </a:effectLst>
            </a:rPr>
            <a:t>What will take place later</a:t>
          </a:r>
          <a:endParaRPr lang="en-US" sz="3600" kern="1200" dirty="0">
            <a:effectLst>
              <a:outerShdw blurRad="38100" dist="38100" dir="2700000" algn="tl">
                <a:srgbClr val="000000">
                  <a:alpha val="43137"/>
                </a:srgbClr>
              </a:outerShdw>
            </a:effectLst>
          </a:endParaRPr>
        </a:p>
        <a:p>
          <a:pPr marL="285750" lvl="1" indent="-285750" algn="l" defTabSz="1600200">
            <a:lnSpc>
              <a:spcPct val="90000"/>
            </a:lnSpc>
            <a:spcBef>
              <a:spcPct val="0"/>
            </a:spcBef>
            <a:spcAft>
              <a:spcPct val="15000"/>
            </a:spcAft>
            <a:buChar char="••"/>
          </a:pPr>
          <a:r>
            <a:rPr lang="en-US" sz="3600" kern="1200" dirty="0" smtClean="0">
              <a:effectLst>
                <a:outerShdw blurRad="38100" dist="38100" dir="2700000" algn="tl">
                  <a:srgbClr val="000000">
                    <a:alpha val="43137"/>
                  </a:srgbClr>
                </a:outerShdw>
              </a:effectLst>
            </a:rPr>
            <a:t>Chapters 4-22</a:t>
          </a:r>
          <a:endParaRPr lang="en-US" sz="3600" kern="1200" dirty="0">
            <a:effectLst>
              <a:outerShdw blurRad="38100" dist="38100" dir="2700000" algn="tl">
                <a:srgbClr val="000000">
                  <a:alpha val="43137"/>
                </a:srgbClr>
              </a:outerShdw>
            </a:effectLst>
          </a:endParaRPr>
        </a:p>
      </dsp:txBody>
      <dsp:txXfrm rot="-5400000">
        <a:off x="3047994" y="3912592"/>
        <a:ext cx="6320412" cy="1260608"/>
      </dsp:txXfrm>
    </dsp:sp>
    <dsp:sp modelId="{BF8CBCAE-3D1B-4652-B54D-3C433BCEA353}">
      <dsp:nvSpPr>
        <dsp:cNvPr id="0" name=""/>
        <dsp:cNvSpPr/>
      </dsp:nvSpPr>
      <dsp:spPr>
        <a:xfrm>
          <a:off x="545597" y="3669771"/>
          <a:ext cx="2502397" cy="1746250"/>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8590" tIns="74295" rIns="148590" bIns="74295" numCol="1" spcCol="1270" anchor="ctr" anchorCtr="0">
          <a:noAutofit/>
        </a:bodyPr>
        <a:lstStyle/>
        <a:p>
          <a:pPr lvl="0" algn="ctr" defTabSz="1733550">
            <a:lnSpc>
              <a:spcPct val="90000"/>
            </a:lnSpc>
            <a:spcBef>
              <a:spcPct val="0"/>
            </a:spcBef>
            <a:spcAft>
              <a:spcPct val="35000"/>
            </a:spcAft>
          </a:pPr>
          <a:r>
            <a:rPr lang="en-US" sz="3900" b="1" kern="1200" dirty="0" smtClean="0">
              <a:solidFill>
                <a:schemeClr val="bg1"/>
              </a:solidFill>
              <a:effectLst>
                <a:outerShdw blurRad="38100" dist="38100" dir="2700000" algn="tl">
                  <a:srgbClr val="000000">
                    <a:alpha val="43137"/>
                  </a:srgbClr>
                </a:outerShdw>
              </a:effectLst>
            </a:rPr>
            <a:t>FUTURE</a:t>
          </a:r>
          <a:endParaRPr lang="en-US" sz="3900" b="1" kern="1200" dirty="0">
            <a:solidFill>
              <a:schemeClr val="bg1"/>
            </a:solidFill>
            <a:effectLst>
              <a:outerShdw blurRad="38100" dist="38100" dir="2700000" algn="tl">
                <a:srgbClr val="000000">
                  <a:alpha val="43137"/>
                </a:srgbClr>
              </a:outerShdw>
            </a:effectLst>
          </a:endParaRPr>
        </a:p>
      </dsp:txBody>
      <dsp:txXfrm>
        <a:off x="630842" y="3755016"/>
        <a:ext cx="2331907" cy="157576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8300A70-403A-4D3B-883F-4F664458FCF8}" type="datetimeFigureOut">
              <a:rPr lang="en-US" smtClean="0"/>
              <a:t>5/12/2018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A6ECBA8-DE9E-4DE4-BC5A-6B3B930093C7}" type="slidenum">
              <a:rPr lang="en-US" smtClean="0"/>
              <a:t>‹#›</a:t>
            </a:fld>
            <a:endParaRPr lang="en-US"/>
          </a:p>
        </p:txBody>
      </p:sp>
    </p:spTree>
    <p:extLst>
      <p:ext uri="{BB962C8B-B14F-4D97-AF65-F5344CB8AC3E}">
        <p14:creationId xmlns:p14="http://schemas.microsoft.com/office/powerpoint/2010/main" val="2427280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6200" y="112713"/>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10000" y="8685213"/>
            <a:ext cx="2971800" cy="457200"/>
          </a:xfrm>
          <a:prstGeom prst="rect">
            <a:avLst/>
          </a:prstGeom>
        </p:spPr>
        <p:txBody>
          <a:bodyPr vert="horz" lIns="91440" tIns="45720" rIns="91440" bIns="45720" rtlCol="0"/>
          <a:lstStyle>
            <a:lvl1pPr algn="r">
              <a:defRPr sz="1200"/>
            </a:lvl1pPr>
          </a:lstStyle>
          <a:p>
            <a:fld id="{565D3906-519B-4643-9A52-1065A43CD4E3}" type="datetimeFigureOut">
              <a:rPr lang="en-US" smtClean="0"/>
              <a:t>5/12/2018</a:t>
            </a:fld>
            <a:endParaRPr lang="en-US"/>
          </a:p>
        </p:txBody>
      </p:sp>
      <p:sp>
        <p:nvSpPr>
          <p:cNvPr id="4" name="Slide Image Placeholder 3"/>
          <p:cNvSpPr>
            <a:spLocks noGrp="1" noRot="1" noChangeAspect="1"/>
          </p:cNvSpPr>
          <p:nvPr>
            <p:ph type="sldImg" idx="2"/>
          </p:nvPr>
        </p:nvSpPr>
        <p:spPr>
          <a:xfrm>
            <a:off x="1752600" y="684213"/>
            <a:ext cx="2819400" cy="15859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2438400"/>
            <a:ext cx="5486400" cy="6019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200400" y="123864"/>
            <a:ext cx="2971800" cy="457200"/>
          </a:xfrm>
          <a:prstGeom prst="rect">
            <a:avLst/>
          </a:prstGeom>
        </p:spPr>
        <p:txBody>
          <a:bodyPr vert="horz" lIns="91440" tIns="45720" rIns="91440" bIns="45720" rtlCol="0" anchor="b"/>
          <a:lstStyle>
            <a:lvl1pPr algn="r">
              <a:defRPr sz="1800"/>
            </a:lvl1pPr>
          </a:lstStyle>
          <a:p>
            <a:fld id="{B3AFD237-ABCA-4CB5-B510-150C676172B6}" type="slidenum">
              <a:rPr lang="en-US" smtClean="0"/>
              <a:pPr/>
              <a:t>‹#›</a:t>
            </a:fld>
            <a:endParaRPr lang="en-US"/>
          </a:p>
        </p:txBody>
      </p:sp>
    </p:spTree>
    <p:extLst>
      <p:ext uri="{BB962C8B-B14F-4D97-AF65-F5344CB8AC3E}">
        <p14:creationId xmlns:p14="http://schemas.microsoft.com/office/powerpoint/2010/main" val="4089859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b="1" kern="1200">
        <a:solidFill>
          <a:schemeClr val="tx1"/>
        </a:solidFill>
        <a:latin typeface="Century Gothic" panose="020B0502020202020204" pitchFamily="34" charset="0"/>
        <a:ea typeface="+mn-ea"/>
        <a:cs typeface="Times New Roman" panose="02020603050405020304" pitchFamily="18" charset="0"/>
      </a:defRPr>
    </a:lvl1pPr>
    <a:lvl2pPr marL="166688" indent="-111125" algn="l" defTabSz="914400" rtl="0" eaLnBrk="1" latinLnBrk="0" hangingPunct="1">
      <a:buFont typeface="Arial" panose="020B0604020202020204" pitchFamily="34" charset="0"/>
      <a:buChar char="•"/>
      <a:defRPr sz="1200" kern="1200">
        <a:solidFill>
          <a:schemeClr val="tx1"/>
        </a:solidFill>
        <a:latin typeface="Century Gothic" panose="020B0502020202020204" pitchFamily="34" charset="0"/>
        <a:ea typeface="+mn-ea"/>
        <a:cs typeface="Times New Roman" panose="02020603050405020304" pitchFamily="18" charset="0"/>
      </a:defRPr>
    </a:lvl2pPr>
    <a:lvl3pPr marL="512763" indent="-166688" algn="l" defTabSz="914400" rtl="0" eaLnBrk="1" latinLnBrk="0" hangingPunct="1">
      <a:buFont typeface="Calibri" panose="020F0502020204030204" pitchFamily="34" charset="0"/>
      <a:buChar char="−"/>
      <a:defRPr sz="1200" kern="1200">
        <a:solidFill>
          <a:schemeClr val="tx1"/>
        </a:solidFill>
        <a:latin typeface="Century Gothic" panose="020B0502020202020204" pitchFamily="34" charset="0"/>
        <a:ea typeface="+mn-ea"/>
        <a:cs typeface="Times New Roman" panose="02020603050405020304" pitchFamily="18" charset="0"/>
      </a:defRPr>
    </a:lvl3pPr>
    <a:lvl4pPr marL="1371600" algn="l" defTabSz="914400" rtl="0" eaLnBrk="1" latinLnBrk="0" hangingPunct="1">
      <a:defRPr sz="1200" kern="1200">
        <a:solidFill>
          <a:schemeClr val="tx1"/>
        </a:solidFill>
        <a:latin typeface="Century Gothic" panose="020B0502020202020204" pitchFamily="34" charset="0"/>
        <a:ea typeface="+mn-ea"/>
        <a:cs typeface="Times New Roman" panose="02020603050405020304" pitchFamily="18" charset="0"/>
      </a:defRPr>
    </a:lvl4pPr>
    <a:lvl5pPr marL="1828800" algn="l" defTabSz="914400" rtl="0" eaLnBrk="1" latinLnBrk="0" hangingPunct="1">
      <a:defRPr sz="1200" kern="1200">
        <a:solidFill>
          <a:schemeClr val="tx1"/>
        </a:solidFill>
        <a:latin typeface="Century Gothic" panose="020B0502020202020204" pitchFamily="34" charset="0"/>
        <a:ea typeface="+mn-ea"/>
        <a:cs typeface="Times New Roman" panose="02020603050405020304"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2600" y="684213"/>
            <a:ext cx="2819400" cy="15859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AFD237-ABCA-4CB5-B510-150C676172B6}" type="slidenum">
              <a:rPr lang="en-US" smtClean="0"/>
              <a:pPr/>
              <a:t>1</a:t>
            </a:fld>
            <a:endParaRPr lang="en-US"/>
          </a:p>
        </p:txBody>
      </p:sp>
    </p:spTree>
    <p:extLst>
      <p:ext uri="{BB962C8B-B14F-4D97-AF65-F5344CB8AC3E}">
        <p14:creationId xmlns:p14="http://schemas.microsoft.com/office/powerpoint/2010/main" val="1038752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1587" indent="0">
              <a:buNone/>
            </a:pPr>
            <a:r>
              <a:rPr lang="en-US" altLang="en-US" dirty="0" err="1" smtClean="0"/>
              <a:t>Revelationputs</a:t>
            </a:r>
            <a:r>
              <a:rPr lang="en-US" altLang="en-US" dirty="0" smtClean="0"/>
              <a:t> this life in perspective with the life to come.</a:t>
            </a:r>
          </a:p>
          <a:p>
            <a:endParaRPr lang="en-US" dirty="0"/>
          </a:p>
        </p:txBody>
      </p:sp>
      <p:sp>
        <p:nvSpPr>
          <p:cNvPr id="4" name="Slide Number Placeholder 3"/>
          <p:cNvSpPr>
            <a:spLocks noGrp="1"/>
          </p:cNvSpPr>
          <p:nvPr>
            <p:ph type="sldNum" sz="quarter" idx="10"/>
          </p:nvPr>
        </p:nvSpPr>
        <p:spPr/>
        <p:txBody>
          <a:bodyPr/>
          <a:lstStyle/>
          <a:p>
            <a:r>
              <a:rPr lang="en-US" smtClean="0"/>
              <a:t>SLIDE </a:t>
            </a:r>
            <a:fld id="{DE5238DE-9EE0-40FE-B5CB-77CB678D9501}" type="slidenum">
              <a:rPr lang="en-US" smtClean="0"/>
              <a:pPr/>
              <a:t>11</a:t>
            </a:fld>
            <a:endParaRPr lang="en-US" dirty="0"/>
          </a:p>
        </p:txBody>
      </p:sp>
      <p:sp>
        <p:nvSpPr>
          <p:cNvPr id="7" name="Slide Image Placeholder 6"/>
          <p:cNvSpPr>
            <a:spLocks noGrp="1" noRot="1" noChangeAspect="1"/>
          </p:cNvSpPr>
          <p:nvPr>
            <p:ph type="sldImg"/>
          </p:nvPr>
        </p:nvSpPr>
        <p:spPr>
          <a:xfrm>
            <a:off x="1752600" y="684213"/>
            <a:ext cx="2819400" cy="1585912"/>
          </a:xfrm>
        </p:spPr>
      </p:sp>
    </p:spTree>
    <p:extLst>
      <p:ext uri="{BB962C8B-B14F-4D97-AF65-F5344CB8AC3E}">
        <p14:creationId xmlns:p14="http://schemas.microsoft.com/office/powerpoint/2010/main" val="3215015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1587" indent="0">
              <a:buNone/>
            </a:pPr>
            <a:r>
              <a:rPr lang="en-US" altLang="en-US" dirty="0" smtClean="0"/>
              <a:t>REVELATION reveals God’s full and complete plan of the ages.</a:t>
            </a:r>
          </a:p>
          <a:p>
            <a:endParaRPr lang="en-US" dirty="0"/>
          </a:p>
        </p:txBody>
      </p:sp>
      <p:sp>
        <p:nvSpPr>
          <p:cNvPr id="4" name="Slide Number Placeholder 3"/>
          <p:cNvSpPr>
            <a:spLocks noGrp="1"/>
          </p:cNvSpPr>
          <p:nvPr>
            <p:ph type="sldNum" sz="quarter" idx="10"/>
          </p:nvPr>
        </p:nvSpPr>
        <p:spPr/>
        <p:txBody>
          <a:bodyPr/>
          <a:lstStyle/>
          <a:p>
            <a:r>
              <a:rPr lang="en-US" smtClean="0"/>
              <a:t>SLIDE </a:t>
            </a:r>
            <a:fld id="{DE5238DE-9EE0-40FE-B5CB-77CB678D9501}" type="slidenum">
              <a:rPr lang="en-US" smtClean="0"/>
              <a:pPr/>
              <a:t>12</a:t>
            </a:fld>
            <a:endParaRPr lang="en-US" dirty="0"/>
          </a:p>
        </p:txBody>
      </p:sp>
      <p:sp>
        <p:nvSpPr>
          <p:cNvPr id="7" name="Slide Image Placeholder 6"/>
          <p:cNvSpPr>
            <a:spLocks noGrp="1" noRot="1" noChangeAspect="1"/>
          </p:cNvSpPr>
          <p:nvPr>
            <p:ph type="sldImg"/>
          </p:nvPr>
        </p:nvSpPr>
        <p:spPr>
          <a:xfrm>
            <a:off x="1752600" y="684213"/>
            <a:ext cx="2819400" cy="1585912"/>
          </a:xfrm>
        </p:spPr>
      </p:sp>
    </p:spTree>
    <p:extLst>
      <p:ext uri="{BB962C8B-B14F-4D97-AF65-F5344CB8AC3E}">
        <p14:creationId xmlns:p14="http://schemas.microsoft.com/office/powerpoint/2010/main" val="73991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1587" indent="0">
              <a:buNone/>
            </a:pPr>
            <a:r>
              <a:rPr lang="en-US" altLang="en-US" dirty="0" smtClean="0"/>
              <a:t>REVELATION describes how Satan, chaos, and evil will come to an end when Christ returns.</a:t>
            </a:r>
          </a:p>
        </p:txBody>
      </p:sp>
      <p:sp>
        <p:nvSpPr>
          <p:cNvPr id="4" name="Slide Number Placeholder 3"/>
          <p:cNvSpPr>
            <a:spLocks noGrp="1"/>
          </p:cNvSpPr>
          <p:nvPr>
            <p:ph type="sldNum" sz="quarter" idx="10"/>
          </p:nvPr>
        </p:nvSpPr>
        <p:spPr/>
        <p:txBody>
          <a:bodyPr/>
          <a:lstStyle/>
          <a:p>
            <a:r>
              <a:rPr lang="en-US" smtClean="0"/>
              <a:t>SLIDE </a:t>
            </a:r>
            <a:fld id="{DE5238DE-9EE0-40FE-B5CB-77CB678D9501}" type="slidenum">
              <a:rPr lang="en-US" smtClean="0"/>
              <a:pPr/>
              <a:t>13</a:t>
            </a:fld>
            <a:endParaRPr lang="en-US" dirty="0"/>
          </a:p>
        </p:txBody>
      </p:sp>
      <p:sp>
        <p:nvSpPr>
          <p:cNvPr id="7" name="Slide Image Placeholder 6"/>
          <p:cNvSpPr>
            <a:spLocks noGrp="1" noRot="1" noChangeAspect="1"/>
          </p:cNvSpPr>
          <p:nvPr>
            <p:ph type="sldImg"/>
          </p:nvPr>
        </p:nvSpPr>
        <p:spPr>
          <a:xfrm>
            <a:off x="1752600" y="684213"/>
            <a:ext cx="2819400" cy="1585912"/>
          </a:xfrm>
        </p:spPr>
      </p:sp>
    </p:spTree>
    <p:extLst>
      <p:ext uri="{BB962C8B-B14F-4D97-AF65-F5344CB8AC3E}">
        <p14:creationId xmlns:p14="http://schemas.microsoft.com/office/powerpoint/2010/main" val="5359191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dirty="0" smtClean="0"/>
              <a:t>REVELATION tells you that you have a permanent eternal home in heaven. </a:t>
            </a:r>
            <a:endParaRPr lang="en-US" dirty="0"/>
          </a:p>
        </p:txBody>
      </p:sp>
      <p:sp>
        <p:nvSpPr>
          <p:cNvPr id="4" name="Slide Number Placeholder 3"/>
          <p:cNvSpPr>
            <a:spLocks noGrp="1"/>
          </p:cNvSpPr>
          <p:nvPr>
            <p:ph type="sldNum" sz="quarter" idx="10"/>
          </p:nvPr>
        </p:nvSpPr>
        <p:spPr/>
        <p:txBody>
          <a:bodyPr/>
          <a:lstStyle/>
          <a:p>
            <a:r>
              <a:rPr lang="en-US" smtClean="0"/>
              <a:t>SLIDE </a:t>
            </a:r>
            <a:fld id="{DE5238DE-9EE0-40FE-B5CB-77CB678D9501}" type="slidenum">
              <a:rPr lang="en-US" smtClean="0"/>
              <a:pPr/>
              <a:t>14</a:t>
            </a:fld>
            <a:endParaRPr lang="en-US" dirty="0"/>
          </a:p>
        </p:txBody>
      </p:sp>
      <p:sp>
        <p:nvSpPr>
          <p:cNvPr id="7" name="Slide Image Placeholder 6"/>
          <p:cNvSpPr>
            <a:spLocks noGrp="1" noRot="1" noChangeAspect="1"/>
          </p:cNvSpPr>
          <p:nvPr>
            <p:ph type="sldImg"/>
          </p:nvPr>
        </p:nvSpPr>
        <p:spPr>
          <a:xfrm>
            <a:off x="1752600" y="684213"/>
            <a:ext cx="2819400" cy="1585912"/>
          </a:xfrm>
        </p:spPr>
      </p:sp>
    </p:spTree>
    <p:extLst>
      <p:ext uri="{BB962C8B-B14F-4D97-AF65-F5344CB8AC3E}">
        <p14:creationId xmlns:p14="http://schemas.microsoft.com/office/powerpoint/2010/main" val="22528518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2600" y="684213"/>
            <a:ext cx="2819400" cy="15859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AFD237-ABCA-4CB5-B510-150C676172B6}" type="slidenum">
              <a:rPr lang="en-US" smtClean="0"/>
              <a:pPr/>
              <a:t>15</a:t>
            </a:fld>
            <a:endParaRPr lang="en-US"/>
          </a:p>
        </p:txBody>
      </p:sp>
    </p:spTree>
    <p:extLst>
      <p:ext uri="{BB962C8B-B14F-4D97-AF65-F5344CB8AC3E}">
        <p14:creationId xmlns:p14="http://schemas.microsoft.com/office/powerpoint/2010/main" val="8171048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mtClean="0"/>
              <a:t>Man has always wanted to know the future…</a:t>
            </a:r>
          </a:p>
          <a:p>
            <a:pPr lvl="1"/>
            <a:r>
              <a:rPr lang="en-US" smtClean="0"/>
              <a:t>-Crystal ball gazers</a:t>
            </a:r>
          </a:p>
          <a:p>
            <a:pPr lvl="1"/>
            <a:r>
              <a:rPr lang="en-US" smtClean="0"/>
              <a:t>-Fortune tellers</a:t>
            </a:r>
          </a:p>
          <a:p>
            <a:pPr lvl="1"/>
            <a:r>
              <a:rPr lang="en-US" smtClean="0"/>
              <a:t>-Reading tea leaves</a:t>
            </a:r>
          </a:p>
          <a:p>
            <a:pPr lvl="1"/>
            <a:r>
              <a:rPr lang="en-US" smtClean="0"/>
              <a:t>-Soothsayers</a:t>
            </a:r>
          </a:p>
          <a:p>
            <a:pPr lvl="1"/>
            <a:r>
              <a:rPr lang="en-US" smtClean="0"/>
              <a:t>-Presidential polls</a:t>
            </a:r>
          </a:p>
          <a:p>
            <a:endParaRPr lang="en-US" dirty="0"/>
          </a:p>
        </p:txBody>
      </p:sp>
      <p:sp>
        <p:nvSpPr>
          <p:cNvPr id="4" name="Header Placeholder 3"/>
          <p:cNvSpPr>
            <a:spLocks noGrp="1"/>
          </p:cNvSpPr>
          <p:nvPr>
            <p:ph type="hdr" sz="quarter" idx="10"/>
          </p:nvPr>
        </p:nvSpPr>
        <p:spPr/>
        <p:txBody>
          <a:bodyPr/>
          <a:lstStyle/>
          <a:p>
            <a:r>
              <a:rPr lang="en-US" smtClean="0"/>
              <a:t>7-FUTURE</a:t>
            </a:r>
            <a:endParaRPr lang="en-US" dirty="0"/>
          </a:p>
        </p:txBody>
      </p:sp>
      <p:sp>
        <p:nvSpPr>
          <p:cNvPr id="5" name="Slide Number Placeholder 4"/>
          <p:cNvSpPr>
            <a:spLocks noGrp="1"/>
          </p:cNvSpPr>
          <p:nvPr>
            <p:ph type="sldNum" sz="quarter" idx="11"/>
          </p:nvPr>
        </p:nvSpPr>
        <p:spPr/>
        <p:txBody>
          <a:bodyPr/>
          <a:lstStyle/>
          <a:p>
            <a:r>
              <a:rPr lang="en-US" smtClean="0"/>
              <a:t>SLIDE </a:t>
            </a:r>
            <a:fld id="{B25310F0-22F4-44BC-9418-29B3E40774BE}" type="slidenum">
              <a:rPr lang="en-US" smtClean="0"/>
              <a:pPr/>
              <a:t>16</a:t>
            </a:fld>
            <a:endParaRPr lang="en-US" dirty="0"/>
          </a:p>
        </p:txBody>
      </p:sp>
      <p:sp>
        <p:nvSpPr>
          <p:cNvPr id="9" name="Slide Image Placeholder 8"/>
          <p:cNvSpPr>
            <a:spLocks noGrp="1" noRot="1" noChangeAspect="1"/>
          </p:cNvSpPr>
          <p:nvPr>
            <p:ph type="sldImg"/>
          </p:nvPr>
        </p:nvSpPr>
        <p:spPr>
          <a:xfrm>
            <a:off x="1828800" y="593725"/>
            <a:ext cx="2819400" cy="1585913"/>
          </a:xfrm>
        </p:spPr>
      </p:sp>
    </p:spTree>
    <p:extLst>
      <p:ext uri="{BB962C8B-B14F-4D97-AF65-F5344CB8AC3E}">
        <p14:creationId xmlns:p14="http://schemas.microsoft.com/office/powerpoint/2010/main" val="2783739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Charles </a:t>
            </a:r>
            <a:r>
              <a:rPr lang="en-US" dirty="0" err="1" smtClean="0"/>
              <a:t>Taze</a:t>
            </a:r>
            <a:r>
              <a:rPr lang="en-US" dirty="0" smtClean="0"/>
              <a:t> Russell,</a:t>
            </a:r>
          </a:p>
          <a:p>
            <a:pPr lvl="1"/>
            <a:r>
              <a:rPr lang="en-US" dirty="0"/>
              <a:t>F</a:t>
            </a:r>
            <a:r>
              <a:rPr lang="en-US" dirty="0" smtClean="0"/>
              <a:t>ounder of the Jehovah's Witnesses, prophesied that the end of the world would occur by the end of 1914. </a:t>
            </a:r>
          </a:p>
          <a:p>
            <a:pPr lvl="1"/>
            <a:endParaRPr lang="en-US" dirty="0" smtClean="0"/>
          </a:p>
          <a:p>
            <a:r>
              <a:rPr lang="en-US" dirty="0" smtClean="0"/>
              <a:t>Edgar E. </a:t>
            </a:r>
            <a:r>
              <a:rPr lang="en-US" dirty="0" err="1" smtClean="0"/>
              <a:t>Whisenant</a:t>
            </a:r>
            <a:r>
              <a:rPr lang="en-US" dirty="0" smtClean="0"/>
              <a:t>, </a:t>
            </a:r>
          </a:p>
          <a:p>
            <a:pPr lvl="1"/>
            <a:r>
              <a:rPr lang="en-US" dirty="0" smtClean="0"/>
              <a:t>A Christian layman, predicted the Rapture of the Church would occur on September 12, 1988. </a:t>
            </a:r>
          </a:p>
          <a:p>
            <a:pPr lvl="1"/>
            <a:r>
              <a:rPr lang="en-US" dirty="0" smtClean="0"/>
              <a:t>His booklet, “88 Reasons Why Jesus Will Return in 1988,” sold over four million copies. </a:t>
            </a:r>
          </a:p>
          <a:p>
            <a:pPr lvl="1"/>
            <a:r>
              <a:rPr lang="en-US" dirty="0" smtClean="0"/>
              <a:t>He confidently asserted, "Only if the Bible is in error am I wrong." </a:t>
            </a:r>
          </a:p>
          <a:p>
            <a:pPr lvl="1"/>
            <a:r>
              <a:rPr lang="en-US" dirty="0" smtClean="0"/>
              <a:t>When the event failed to occur, he issued a new date of either September 1st or 30th, 1989. </a:t>
            </a:r>
          </a:p>
          <a:p>
            <a:endParaRPr lang="en-US" dirty="0" smtClean="0"/>
          </a:p>
          <a:p>
            <a:r>
              <a:rPr lang="en-US" dirty="0" smtClean="0"/>
              <a:t>Harold Camping</a:t>
            </a:r>
          </a:p>
          <a:p>
            <a:pPr lvl="1"/>
            <a:r>
              <a:rPr lang="en-US" dirty="0" smtClean="0"/>
              <a:t>President of the Family Radio Network, set the date for the Lord's return to be in the fall of 1994. </a:t>
            </a:r>
          </a:p>
          <a:p>
            <a:pPr lvl="1"/>
            <a:r>
              <a:rPr lang="en-US" dirty="0" smtClean="0"/>
              <a:t>His prediction was based on a complicated mathematical formula that tied the Rapture to the Jewish holiday of Sukkot (Feast of Tabernacles). </a:t>
            </a:r>
          </a:p>
          <a:p>
            <a:pPr lvl="1"/>
            <a:r>
              <a:rPr lang="en-US" dirty="0" smtClean="0"/>
              <a:t>He later predicted the Rapture to take place on May 21, 2011. </a:t>
            </a:r>
          </a:p>
          <a:p>
            <a:pPr lvl="1"/>
            <a:endParaRPr lang="en-US" dirty="0"/>
          </a:p>
          <a:p>
            <a:pPr lvl="1"/>
            <a:endParaRPr lang="en-US" dirty="0" smtClean="0"/>
          </a:p>
          <a:p>
            <a:endParaRPr lang="en-US" dirty="0" smtClean="0"/>
          </a:p>
          <a:p>
            <a:endParaRPr lang="en-US" dirty="0"/>
          </a:p>
        </p:txBody>
      </p:sp>
      <p:sp>
        <p:nvSpPr>
          <p:cNvPr id="5" name="Header Placeholder 4"/>
          <p:cNvSpPr>
            <a:spLocks noGrp="1"/>
          </p:cNvSpPr>
          <p:nvPr>
            <p:ph type="hdr" sz="quarter" idx="11"/>
          </p:nvPr>
        </p:nvSpPr>
        <p:spPr>
          <a:xfrm>
            <a:off x="3856037" y="122237"/>
            <a:ext cx="3077739" cy="469424"/>
          </a:xfrm>
        </p:spPr>
        <p:txBody>
          <a:bodyPr/>
          <a:lstStyle/>
          <a:p>
            <a:pPr algn="r"/>
            <a:r>
              <a:rPr lang="en-US" sz="1800" smtClean="0"/>
              <a:t>7-FUTURE</a:t>
            </a:r>
            <a:endParaRPr lang="en-US" sz="1800" dirty="0"/>
          </a:p>
        </p:txBody>
      </p:sp>
      <p:sp>
        <p:nvSpPr>
          <p:cNvPr id="7" name="Slide Image Placeholder 6"/>
          <p:cNvSpPr>
            <a:spLocks noGrp="1" noRot="1" noChangeAspect="1"/>
          </p:cNvSpPr>
          <p:nvPr>
            <p:ph type="sldImg"/>
          </p:nvPr>
        </p:nvSpPr>
        <p:spPr>
          <a:xfrm>
            <a:off x="1828800" y="593725"/>
            <a:ext cx="2819400" cy="1585913"/>
          </a:xfrm>
        </p:spPr>
      </p:sp>
    </p:spTree>
    <p:extLst>
      <p:ext uri="{BB962C8B-B14F-4D97-AF65-F5344CB8AC3E}">
        <p14:creationId xmlns:p14="http://schemas.microsoft.com/office/powerpoint/2010/main" val="38221570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8800" y="593725"/>
            <a:ext cx="2819400" cy="1585913"/>
          </a:xfrm>
        </p:spPr>
      </p:sp>
      <p:sp>
        <p:nvSpPr>
          <p:cNvPr id="3" name="Notes Placeholder 2"/>
          <p:cNvSpPr>
            <a:spLocks noGrp="1"/>
          </p:cNvSpPr>
          <p:nvPr>
            <p:ph type="body" idx="1"/>
          </p:nvPr>
        </p:nvSpPr>
        <p:spPr/>
        <p:txBody>
          <a:bodyPr/>
          <a:lstStyle/>
          <a:p>
            <a:r>
              <a:rPr lang="en-US" dirty="0" smtClean="0"/>
              <a:t>30 Years old (today) </a:t>
            </a:r>
            <a:r>
              <a:rPr lang="en-US" dirty="0" smtClean="0">
                <a:sym typeface="Wingdings" panose="05000000000000000000" pitchFamily="2" charset="2"/>
              </a:rPr>
              <a:t> $75,000/year</a:t>
            </a:r>
          </a:p>
          <a:p>
            <a:r>
              <a:rPr lang="en-US" dirty="0" smtClean="0">
                <a:sym typeface="Wingdings" panose="05000000000000000000" pitchFamily="2" charset="2"/>
              </a:rPr>
              <a:t>60 Years</a:t>
            </a:r>
            <a:r>
              <a:rPr lang="en-US" baseline="0" dirty="0" smtClean="0">
                <a:sym typeface="Wingdings" panose="05000000000000000000" pitchFamily="2" charset="2"/>
              </a:rPr>
              <a:t> old  $243,255/year</a:t>
            </a:r>
            <a:endParaRPr lang="en-US" dirty="0"/>
          </a:p>
        </p:txBody>
      </p:sp>
      <p:sp>
        <p:nvSpPr>
          <p:cNvPr id="4" name="Header Placeholder 3"/>
          <p:cNvSpPr>
            <a:spLocks noGrp="1"/>
          </p:cNvSpPr>
          <p:nvPr>
            <p:ph type="hdr" sz="quarter" idx="10"/>
          </p:nvPr>
        </p:nvSpPr>
        <p:spPr/>
        <p:txBody>
          <a:bodyPr/>
          <a:lstStyle/>
          <a:p>
            <a:r>
              <a:rPr lang="en-US" smtClean="0"/>
              <a:t>7-FUTURE</a:t>
            </a:r>
            <a:endParaRPr lang="en-US" dirty="0"/>
          </a:p>
        </p:txBody>
      </p:sp>
      <p:sp>
        <p:nvSpPr>
          <p:cNvPr id="5" name="Slide Number Placeholder 4"/>
          <p:cNvSpPr>
            <a:spLocks noGrp="1"/>
          </p:cNvSpPr>
          <p:nvPr>
            <p:ph type="sldNum" sz="quarter" idx="11"/>
          </p:nvPr>
        </p:nvSpPr>
        <p:spPr/>
        <p:txBody>
          <a:bodyPr/>
          <a:lstStyle/>
          <a:p>
            <a:r>
              <a:rPr lang="en-US" smtClean="0"/>
              <a:t>SLIDE </a:t>
            </a:r>
            <a:fld id="{B25310F0-22F4-44BC-9418-29B3E40774BE}" type="slidenum">
              <a:rPr lang="en-US" smtClean="0"/>
              <a:pPr/>
              <a:t>18</a:t>
            </a:fld>
            <a:endParaRPr lang="en-US" dirty="0"/>
          </a:p>
        </p:txBody>
      </p:sp>
    </p:spTree>
    <p:extLst>
      <p:ext uri="{BB962C8B-B14F-4D97-AF65-F5344CB8AC3E}">
        <p14:creationId xmlns:p14="http://schemas.microsoft.com/office/powerpoint/2010/main" val="24538830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252F5A4-C920-4CB2-BAA1-38D5303F9BCC}" type="slidenum">
              <a:rPr lang="en-US" smtClean="0"/>
              <a:pPr/>
              <a:t>19</a:t>
            </a:fld>
            <a:endParaRPr lang="en-US"/>
          </a:p>
        </p:txBody>
      </p:sp>
      <p:sp>
        <p:nvSpPr>
          <p:cNvPr id="6" name="Slide Image Placeholder 5"/>
          <p:cNvSpPr>
            <a:spLocks noGrp="1" noRot="1" noChangeAspect="1"/>
          </p:cNvSpPr>
          <p:nvPr>
            <p:ph type="sldImg"/>
          </p:nvPr>
        </p:nvSpPr>
        <p:spPr/>
      </p:sp>
      <p:sp>
        <p:nvSpPr>
          <p:cNvPr id="7" name="Notes Placeholder 6"/>
          <p:cNvSpPr>
            <a:spLocks noGrp="1"/>
          </p:cNvSpPr>
          <p:nvPr>
            <p:ph type="body" idx="1"/>
          </p:nvPr>
        </p:nvSpPr>
        <p:spPr/>
        <p:txBody>
          <a:bodyPr/>
          <a:lstStyle/>
          <a:p>
            <a:pPr fontAlgn="ctr"/>
            <a:r>
              <a:rPr lang="en-US" dirty="0" smtClean="0"/>
              <a:t>CLICK…CLICK…</a:t>
            </a:r>
          </a:p>
          <a:p>
            <a:pPr fontAlgn="ctr"/>
            <a:r>
              <a:rPr lang="en-US" dirty="0" smtClean="0"/>
              <a:t>GAS</a:t>
            </a:r>
            <a:endParaRPr lang="en-US" b="0" dirty="0"/>
          </a:p>
          <a:p>
            <a:pPr fontAlgn="b"/>
            <a:r>
              <a:rPr lang="en-US" b="0" dirty="0"/>
              <a:t>$</a:t>
            </a:r>
            <a:r>
              <a:rPr lang="en-US" b="0" dirty="0" smtClean="0"/>
              <a:t>3….$9</a:t>
            </a:r>
            <a:endParaRPr lang="en-US" b="0" dirty="0"/>
          </a:p>
          <a:p>
            <a:pPr fontAlgn="ctr"/>
            <a:endParaRPr lang="en-US" b="0" dirty="0" smtClean="0"/>
          </a:p>
          <a:p>
            <a:pPr fontAlgn="ctr"/>
            <a:r>
              <a:rPr lang="en-US" b="0" dirty="0" smtClean="0"/>
              <a:t>FOOD</a:t>
            </a:r>
            <a:endParaRPr lang="en-US" b="0" dirty="0"/>
          </a:p>
          <a:p>
            <a:pPr fontAlgn="b"/>
            <a:r>
              <a:rPr lang="en-US" b="0" dirty="0"/>
              <a:t>$</a:t>
            </a:r>
            <a:r>
              <a:rPr lang="en-US" b="0" dirty="0" smtClean="0"/>
              <a:t>200…$326</a:t>
            </a:r>
            <a:endParaRPr lang="en-US" b="0" dirty="0"/>
          </a:p>
          <a:p>
            <a:pPr fontAlgn="ctr"/>
            <a:endParaRPr lang="en-US" b="0" dirty="0" smtClean="0"/>
          </a:p>
          <a:p>
            <a:pPr fontAlgn="ctr"/>
            <a:r>
              <a:rPr lang="en-US" b="0" dirty="0" smtClean="0"/>
              <a:t>BALL </a:t>
            </a:r>
            <a:r>
              <a:rPr lang="en-US" b="0" dirty="0"/>
              <a:t>GAME</a:t>
            </a:r>
          </a:p>
          <a:p>
            <a:pPr fontAlgn="b"/>
            <a:r>
              <a:rPr lang="en-US" b="0" dirty="0"/>
              <a:t>$</a:t>
            </a:r>
            <a:r>
              <a:rPr lang="en-US" b="0" dirty="0" smtClean="0"/>
              <a:t>50…$81</a:t>
            </a:r>
            <a:endParaRPr lang="en-US" b="0" dirty="0"/>
          </a:p>
          <a:p>
            <a:pPr fontAlgn="ctr"/>
            <a:endParaRPr lang="en-US" b="0" dirty="0" smtClean="0"/>
          </a:p>
          <a:p>
            <a:pPr fontAlgn="ctr"/>
            <a:r>
              <a:rPr lang="en-US" b="0" dirty="0" smtClean="0"/>
              <a:t>PIZZA</a:t>
            </a:r>
            <a:endParaRPr lang="en-US" b="0" dirty="0"/>
          </a:p>
          <a:p>
            <a:pPr fontAlgn="b"/>
            <a:r>
              <a:rPr lang="en-US" b="0" dirty="0"/>
              <a:t>$</a:t>
            </a:r>
            <a:r>
              <a:rPr lang="en-US" b="0" dirty="0" smtClean="0"/>
              <a:t>10…$16</a:t>
            </a:r>
            <a:endParaRPr lang="en-US" b="0" dirty="0"/>
          </a:p>
          <a:p>
            <a:pPr fontAlgn="ctr"/>
            <a:endParaRPr lang="en-US" b="0" dirty="0" smtClean="0"/>
          </a:p>
          <a:p>
            <a:pPr fontAlgn="ctr"/>
            <a:r>
              <a:rPr lang="en-US" b="0" dirty="0" smtClean="0"/>
              <a:t>DINNER</a:t>
            </a:r>
            <a:endParaRPr lang="en-US" b="0" dirty="0"/>
          </a:p>
          <a:p>
            <a:pPr fontAlgn="b"/>
            <a:r>
              <a:rPr lang="en-US" b="0" dirty="0"/>
              <a:t>$</a:t>
            </a:r>
            <a:r>
              <a:rPr lang="en-US" b="0" dirty="0" smtClean="0"/>
              <a:t>100…$163</a:t>
            </a:r>
            <a:endParaRPr lang="en-US" b="0" dirty="0"/>
          </a:p>
          <a:p>
            <a:pPr fontAlgn="ctr"/>
            <a:endParaRPr lang="en-US" b="0" dirty="0" smtClean="0"/>
          </a:p>
          <a:p>
            <a:pPr fontAlgn="ctr"/>
            <a:r>
              <a:rPr lang="en-US" b="0" dirty="0" smtClean="0"/>
              <a:t>GYM</a:t>
            </a:r>
            <a:endParaRPr lang="en-US" b="0" dirty="0"/>
          </a:p>
          <a:p>
            <a:pPr fontAlgn="b"/>
            <a:r>
              <a:rPr lang="en-US" b="0" dirty="0"/>
              <a:t>$</a:t>
            </a:r>
            <a:r>
              <a:rPr lang="en-US" b="0" dirty="0" smtClean="0"/>
              <a:t>350…$570</a:t>
            </a:r>
            <a:endParaRPr lang="en-US" b="0" dirty="0"/>
          </a:p>
          <a:p>
            <a:pPr fontAlgn="ctr"/>
            <a:endParaRPr lang="en-US" b="0" dirty="0" smtClean="0"/>
          </a:p>
          <a:p>
            <a:pPr fontAlgn="ctr"/>
            <a:r>
              <a:rPr lang="en-US" b="0" dirty="0" smtClean="0"/>
              <a:t>MEDICINE</a:t>
            </a:r>
            <a:endParaRPr lang="en-US" b="0" dirty="0"/>
          </a:p>
          <a:p>
            <a:pPr fontAlgn="b"/>
            <a:r>
              <a:rPr lang="en-US" b="0" dirty="0"/>
              <a:t>$</a:t>
            </a:r>
            <a:r>
              <a:rPr lang="en-US" b="0" dirty="0" smtClean="0"/>
              <a:t>100…$163</a:t>
            </a:r>
            <a:endParaRPr lang="en-US" b="0" dirty="0"/>
          </a:p>
          <a:p>
            <a:pPr fontAlgn="ctr"/>
            <a:endParaRPr lang="en-US" b="0" dirty="0" smtClean="0"/>
          </a:p>
          <a:p>
            <a:pPr fontAlgn="ctr"/>
            <a:r>
              <a:rPr lang="en-US" b="0" dirty="0" smtClean="0"/>
              <a:t>DONUTS</a:t>
            </a:r>
            <a:endParaRPr lang="en-US" b="0" dirty="0"/>
          </a:p>
          <a:p>
            <a:pPr fontAlgn="b"/>
            <a:r>
              <a:rPr lang="en-US" b="0" dirty="0"/>
              <a:t>$</a:t>
            </a:r>
            <a:r>
              <a:rPr lang="en-US" b="0" dirty="0" smtClean="0"/>
              <a:t>6…$10</a:t>
            </a:r>
            <a:endParaRPr lang="en-US" b="0" dirty="0"/>
          </a:p>
          <a:p>
            <a:pPr fontAlgn="ctr"/>
            <a:endParaRPr lang="en-US" b="0" dirty="0" smtClean="0"/>
          </a:p>
          <a:p>
            <a:pPr fontAlgn="ctr"/>
            <a:r>
              <a:rPr lang="en-US" b="0" dirty="0" smtClean="0"/>
              <a:t>CAR</a:t>
            </a:r>
            <a:endParaRPr lang="en-US" b="0" dirty="0"/>
          </a:p>
          <a:p>
            <a:pPr fontAlgn="b"/>
            <a:r>
              <a:rPr lang="en-US" b="0" dirty="0"/>
              <a:t>$</a:t>
            </a:r>
            <a:r>
              <a:rPr lang="en-US" b="0" dirty="0" smtClean="0"/>
              <a:t>25,000…$40,722</a:t>
            </a:r>
            <a:endParaRPr lang="en-US" b="0" dirty="0"/>
          </a:p>
          <a:p>
            <a:pPr fontAlgn="ctr"/>
            <a:endParaRPr lang="en-US" b="0" dirty="0" smtClean="0"/>
          </a:p>
          <a:p>
            <a:pPr fontAlgn="ctr"/>
            <a:r>
              <a:rPr lang="en-US" b="0" dirty="0" smtClean="0"/>
              <a:t>Ice </a:t>
            </a:r>
            <a:r>
              <a:rPr lang="en-US" b="0" dirty="0"/>
              <a:t>Cream Cone</a:t>
            </a:r>
          </a:p>
          <a:p>
            <a:pPr fontAlgn="b"/>
            <a:r>
              <a:rPr lang="en-US" b="0" dirty="0"/>
              <a:t>$</a:t>
            </a:r>
            <a:r>
              <a:rPr lang="en-US" b="0" dirty="0" smtClean="0"/>
              <a:t>3…FREE</a:t>
            </a:r>
            <a:r>
              <a:rPr lang="en-US" b="0" dirty="0"/>
              <a:t>!!!!</a:t>
            </a:r>
          </a:p>
          <a:p>
            <a:endParaRPr lang="en-US" dirty="0"/>
          </a:p>
        </p:txBody>
      </p:sp>
    </p:spTree>
    <p:extLst>
      <p:ext uri="{BB962C8B-B14F-4D97-AF65-F5344CB8AC3E}">
        <p14:creationId xmlns:p14="http://schemas.microsoft.com/office/powerpoint/2010/main" val="20174982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8800" y="593725"/>
            <a:ext cx="2819400" cy="1585913"/>
          </a:xfrm>
        </p:spPr>
      </p:sp>
      <p:sp>
        <p:nvSpPr>
          <p:cNvPr id="3" name="Notes Placeholder 2"/>
          <p:cNvSpPr>
            <a:spLocks noGrp="1"/>
          </p:cNvSpPr>
          <p:nvPr>
            <p:ph type="body" idx="1"/>
          </p:nvPr>
        </p:nvSpPr>
        <p:spPr/>
        <p:txBody>
          <a:bodyPr>
            <a:normAutofit/>
          </a:bodyPr>
          <a:lstStyle/>
          <a:p>
            <a:r>
              <a:rPr lang="en-US" dirty="0" smtClean="0"/>
              <a:t>COMMENTS FROM THE YEAR 1955!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smtClean="0">
                <a:effectLst>
                  <a:outerShdw blurRad="38100" dist="38100" dir="2700000" algn="tl">
                    <a:srgbClr val="000000">
                      <a:alpha val="43137"/>
                    </a:srgbClr>
                  </a:outerShdw>
                </a:effectLst>
                <a:latin typeface="Times New Roman" panose="02020603050405020304" pitchFamily="18" charset="0"/>
                <a:ea typeface="Aegyptus" panose="020405020508060A0203" pitchFamily="18" charset="0"/>
                <a:cs typeface="Times New Roman" panose="02020603050405020304" pitchFamily="18" charset="0"/>
              </a:rPr>
              <a:t>“I'll tell you one thing, if things keep going the way they are, it's going to be impossible to buy a week's groceries for $10.00.”</a:t>
            </a:r>
          </a:p>
          <a:p>
            <a:endParaRPr lang="en-US" dirty="0"/>
          </a:p>
        </p:txBody>
      </p:sp>
      <p:sp>
        <p:nvSpPr>
          <p:cNvPr id="4" name="Header Placeholder 3"/>
          <p:cNvSpPr>
            <a:spLocks noGrp="1"/>
          </p:cNvSpPr>
          <p:nvPr>
            <p:ph type="hdr" sz="quarter" idx="10"/>
          </p:nvPr>
        </p:nvSpPr>
        <p:spPr/>
        <p:txBody>
          <a:bodyPr/>
          <a:lstStyle/>
          <a:p>
            <a:r>
              <a:rPr lang="en-US" smtClean="0"/>
              <a:t>7-FUTURE</a:t>
            </a:r>
            <a:endParaRPr lang="en-US" dirty="0"/>
          </a:p>
        </p:txBody>
      </p:sp>
      <p:sp>
        <p:nvSpPr>
          <p:cNvPr id="5" name="Slide Number Placeholder 4"/>
          <p:cNvSpPr>
            <a:spLocks noGrp="1"/>
          </p:cNvSpPr>
          <p:nvPr>
            <p:ph type="sldNum" sz="quarter" idx="11"/>
          </p:nvPr>
        </p:nvSpPr>
        <p:spPr/>
        <p:txBody>
          <a:bodyPr/>
          <a:lstStyle/>
          <a:p>
            <a:fld id="{666E343D-684D-44EA-A964-B24681EE0F75}" type="slidenum">
              <a:rPr lang="en-US" smtClean="0"/>
              <a:pPr/>
              <a:t>20</a:t>
            </a:fld>
            <a:endParaRPr lang="en-US" dirty="0"/>
          </a:p>
        </p:txBody>
      </p:sp>
    </p:spTree>
    <p:extLst>
      <p:ext uri="{BB962C8B-B14F-4D97-AF65-F5344CB8AC3E}">
        <p14:creationId xmlns:p14="http://schemas.microsoft.com/office/powerpoint/2010/main" val="2249887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dirty="0" smtClean="0"/>
              <a:t>Many years ago the only remaining Apostle, John,  was banished to a remote island in the Mediterranean Sea for preaching the good news of Jesus Christ.</a:t>
            </a:r>
          </a:p>
          <a:p>
            <a:pPr marL="0" indent="0">
              <a:buNone/>
            </a:pPr>
            <a:endParaRPr lang="en-US" dirty="0" smtClean="0"/>
          </a:p>
          <a:p>
            <a:r>
              <a:rPr lang="en-US" dirty="0" smtClean="0"/>
              <a:t>John the Apostle was </a:t>
            </a:r>
            <a:r>
              <a:rPr lang="en-US" u="sng" dirty="0" smtClean="0"/>
              <a:t>like Tom Hanks in Cast Away</a:t>
            </a:r>
          </a:p>
          <a:p>
            <a:r>
              <a:rPr lang="en-US" dirty="0" smtClean="0"/>
              <a:t>Perhaps the only surviving apostle.</a:t>
            </a:r>
          </a:p>
          <a:p>
            <a:endParaRPr lang="en-US" dirty="0" smtClean="0"/>
          </a:p>
          <a:p>
            <a:r>
              <a:rPr lang="en-US" dirty="0" smtClean="0"/>
              <a:t>He along with Peter, and James were the inner three and closest to Christ.</a:t>
            </a:r>
          </a:p>
          <a:p>
            <a:endParaRPr lang="en-US" dirty="0" smtClean="0"/>
          </a:p>
          <a:p>
            <a:r>
              <a:rPr lang="en-US" dirty="0" smtClean="0"/>
              <a:t>According to tradition, the </a:t>
            </a:r>
            <a:r>
              <a:rPr lang="en-US" u="sng" dirty="0" smtClean="0"/>
              <a:t>Roman Emperor Domitian </a:t>
            </a:r>
            <a:r>
              <a:rPr lang="en-US" dirty="0" smtClean="0"/>
              <a:t>banished John from Ephesus to Patmos because </a:t>
            </a:r>
            <a:r>
              <a:rPr lang="en-US" u="sng" dirty="0" smtClean="0"/>
              <a:t>he refused to stop preaching the gospel in Ephesus. </a:t>
            </a:r>
          </a:p>
          <a:p>
            <a:endParaRPr lang="en-US" dirty="0" smtClean="0"/>
          </a:p>
          <a:p>
            <a:r>
              <a:rPr lang="en-US" dirty="0" smtClean="0"/>
              <a:t>He was preaching Jesus as Lord and King…</a:t>
            </a:r>
            <a:r>
              <a:rPr lang="en-US" u="sng" dirty="0" smtClean="0"/>
              <a:t>Domitian</a:t>
            </a:r>
            <a:r>
              <a:rPr lang="en-US" dirty="0" smtClean="0"/>
              <a:t> was insulted that anyone could think of </a:t>
            </a:r>
            <a:r>
              <a:rPr lang="en-US" u="sng" dirty="0" smtClean="0"/>
              <a:t>a king other than himself</a:t>
            </a:r>
            <a:r>
              <a:rPr lang="en-US" dirty="0" smtClean="0"/>
              <a:t>.</a:t>
            </a:r>
          </a:p>
          <a:p>
            <a:endParaRPr lang="en-US" dirty="0"/>
          </a:p>
        </p:txBody>
      </p:sp>
      <p:sp>
        <p:nvSpPr>
          <p:cNvPr id="4" name="Slide Number Placeholder 3"/>
          <p:cNvSpPr>
            <a:spLocks noGrp="1"/>
          </p:cNvSpPr>
          <p:nvPr>
            <p:ph type="sldNum" sz="quarter" idx="10"/>
          </p:nvPr>
        </p:nvSpPr>
        <p:spPr/>
        <p:txBody>
          <a:bodyPr/>
          <a:lstStyle/>
          <a:p>
            <a:r>
              <a:rPr lang="en-US" smtClean="0"/>
              <a:t>SLIDE </a:t>
            </a:r>
            <a:fld id="{DE5238DE-9EE0-40FE-B5CB-77CB678D9501}" type="slidenum">
              <a:rPr lang="en-US" smtClean="0"/>
              <a:pPr/>
              <a:t>2</a:t>
            </a:fld>
            <a:endParaRPr lang="en-US" dirty="0"/>
          </a:p>
        </p:txBody>
      </p:sp>
      <p:sp>
        <p:nvSpPr>
          <p:cNvPr id="7" name="Slide Image Placeholder 6"/>
          <p:cNvSpPr>
            <a:spLocks noGrp="1" noRot="1" noChangeAspect="1"/>
          </p:cNvSpPr>
          <p:nvPr>
            <p:ph type="sldImg"/>
          </p:nvPr>
        </p:nvSpPr>
        <p:spPr>
          <a:xfrm>
            <a:off x="1752600" y="684213"/>
            <a:ext cx="2819400" cy="1585912"/>
          </a:xfrm>
        </p:spPr>
      </p:sp>
    </p:spTree>
    <p:extLst>
      <p:ext uri="{BB962C8B-B14F-4D97-AF65-F5344CB8AC3E}">
        <p14:creationId xmlns:p14="http://schemas.microsoft.com/office/powerpoint/2010/main" val="29118789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8800" y="593725"/>
            <a:ext cx="2819400" cy="1585913"/>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COMMENTS FROM THE YEAR 1955!</a:t>
            </a:r>
          </a:p>
          <a:p>
            <a:r>
              <a:rPr lang="en-US" sz="1200" i="1" dirty="0" smtClean="0">
                <a:effectLst>
                  <a:outerShdw blurRad="38100" dist="38100" dir="2700000" algn="tl">
                    <a:srgbClr val="000000">
                      <a:alpha val="43137"/>
                    </a:srgbClr>
                  </a:outerShdw>
                </a:effectLst>
                <a:latin typeface="Times New Roman" panose="02020603050405020304" pitchFamily="18" charset="0"/>
                <a:ea typeface="Aegyptus" panose="020405020508060A0203" pitchFamily="18" charset="0"/>
                <a:cs typeface="Times New Roman" panose="02020603050405020304" pitchFamily="18" charset="0"/>
              </a:rPr>
              <a:t>“There is no sense going on short trips anymore for a weekend. It costs nearly $2.00 a night to stay in a hotel.”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Header Placeholder 3"/>
          <p:cNvSpPr>
            <a:spLocks noGrp="1"/>
          </p:cNvSpPr>
          <p:nvPr>
            <p:ph type="hdr" sz="quarter" idx="10"/>
          </p:nvPr>
        </p:nvSpPr>
        <p:spPr/>
        <p:txBody>
          <a:bodyPr/>
          <a:lstStyle/>
          <a:p>
            <a:r>
              <a:rPr lang="en-US" smtClean="0"/>
              <a:t>7-FUTURE</a:t>
            </a:r>
            <a:endParaRPr lang="en-US" dirty="0"/>
          </a:p>
        </p:txBody>
      </p:sp>
      <p:sp>
        <p:nvSpPr>
          <p:cNvPr id="5" name="Slide Number Placeholder 4"/>
          <p:cNvSpPr>
            <a:spLocks noGrp="1"/>
          </p:cNvSpPr>
          <p:nvPr>
            <p:ph type="sldNum" sz="quarter" idx="11"/>
          </p:nvPr>
        </p:nvSpPr>
        <p:spPr/>
        <p:txBody>
          <a:bodyPr/>
          <a:lstStyle/>
          <a:p>
            <a:fld id="{666E343D-684D-44EA-A964-B24681EE0F75}" type="slidenum">
              <a:rPr lang="en-US" smtClean="0"/>
              <a:pPr/>
              <a:t>21</a:t>
            </a:fld>
            <a:endParaRPr lang="en-US" dirty="0"/>
          </a:p>
        </p:txBody>
      </p:sp>
    </p:spTree>
    <p:extLst>
      <p:ext uri="{BB962C8B-B14F-4D97-AF65-F5344CB8AC3E}">
        <p14:creationId xmlns:p14="http://schemas.microsoft.com/office/powerpoint/2010/main" val="36986537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8800" y="593725"/>
            <a:ext cx="2819400" cy="1585913"/>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smtClean="0">
                <a:effectLst>
                  <a:outerShdw blurRad="38100" dist="38100" dir="2700000" algn="tl">
                    <a:srgbClr val="000000">
                      <a:alpha val="43137"/>
                    </a:srgbClr>
                  </a:outerShdw>
                </a:effectLst>
                <a:latin typeface="Times New Roman" panose="02020603050405020304" pitchFamily="18" charset="0"/>
                <a:ea typeface="Aegyptus" panose="020405020508060A0203" pitchFamily="18" charset="0"/>
                <a:cs typeface="Times New Roman" panose="02020603050405020304" pitchFamily="18" charset="0"/>
              </a:rPr>
              <a:t>“When I first started driving, who would have thought gas would someday cost 20 cents a gallon.” </a:t>
            </a:r>
          </a:p>
          <a:p>
            <a:endParaRPr lang="en-US" dirty="0"/>
          </a:p>
        </p:txBody>
      </p:sp>
      <p:sp>
        <p:nvSpPr>
          <p:cNvPr id="4" name="Header Placeholder 3"/>
          <p:cNvSpPr>
            <a:spLocks noGrp="1"/>
          </p:cNvSpPr>
          <p:nvPr>
            <p:ph type="hdr" sz="quarter" idx="10"/>
          </p:nvPr>
        </p:nvSpPr>
        <p:spPr/>
        <p:txBody>
          <a:bodyPr/>
          <a:lstStyle/>
          <a:p>
            <a:r>
              <a:rPr lang="en-US" smtClean="0"/>
              <a:t>7-FUTURE</a:t>
            </a:r>
            <a:endParaRPr lang="en-US" dirty="0"/>
          </a:p>
        </p:txBody>
      </p:sp>
      <p:sp>
        <p:nvSpPr>
          <p:cNvPr id="5" name="Slide Number Placeholder 4"/>
          <p:cNvSpPr>
            <a:spLocks noGrp="1"/>
          </p:cNvSpPr>
          <p:nvPr>
            <p:ph type="sldNum" sz="quarter" idx="11"/>
          </p:nvPr>
        </p:nvSpPr>
        <p:spPr/>
        <p:txBody>
          <a:bodyPr/>
          <a:lstStyle/>
          <a:p>
            <a:fld id="{666E343D-684D-44EA-A964-B24681EE0F75}" type="slidenum">
              <a:rPr lang="en-US" smtClean="0"/>
              <a:pPr/>
              <a:t>22</a:t>
            </a:fld>
            <a:endParaRPr lang="en-US" dirty="0"/>
          </a:p>
        </p:txBody>
      </p:sp>
    </p:spTree>
    <p:extLst>
      <p:ext uri="{BB962C8B-B14F-4D97-AF65-F5344CB8AC3E}">
        <p14:creationId xmlns:p14="http://schemas.microsoft.com/office/powerpoint/2010/main" val="23884490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8800" y="593725"/>
            <a:ext cx="2819400" cy="1585913"/>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smtClean="0">
                <a:solidFill>
                  <a:srgbClr val="000000"/>
                </a:solidFill>
                <a:latin typeface="Times New Roman" panose="02020603050405020304" pitchFamily="18" charset="0"/>
                <a:ea typeface="Aegyptus" panose="020405020508060A0203" pitchFamily="18" charset="0"/>
                <a:cs typeface="Times New Roman" panose="02020603050405020304" pitchFamily="18" charset="0"/>
              </a:rPr>
              <a:t>“I never thought I'd see the day all our kitchen appliances would be electric. They're even making electric typewriters now.” </a:t>
            </a:r>
          </a:p>
          <a:p>
            <a:endParaRPr lang="en-US" dirty="0"/>
          </a:p>
        </p:txBody>
      </p:sp>
      <p:sp>
        <p:nvSpPr>
          <p:cNvPr id="4" name="Header Placeholder 3"/>
          <p:cNvSpPr>
            <a:spLocks noGrp="1"/>
          </p:cNvSpPr>
          <p:nvPr>
            <p:ph type="hdr" sz="quarter" idx="10"/>
          </p:nvPr>
        </p:nvSpPr>
        <p:spPr/>
        <p:txBody>
          <a:bodyPr/>
          <a:lstStyle/>
          <a:p>
            <a:r>
              <a:rPr lang="en-US" smtClean="0"/>
              <a:t>7-FUTURE</a:t>
            </a:r>
            <a:endParaRPr lang="en-US" dirty="0"/>
          </a:p>
        </p:txBody>
      </p:sp>
      <p:sp>
        <p:nvSpPr>
          <p:cNvPr id="5" name="Slide Number Placeholder 4"/>
          <p:cNvSpPr>
            <a:spLocks noGrp="1"/>
          </p:cNvSpPr>
          <p:nvPr>
            <p:ph type="sldNum" sz="quarter" idx="11"/>
          </p:nvPr>
        </p:nvSpPr>
        <p:spPr/>
        <p:txBody>
          <a:bodyPr/>
          <a:lstStyle/>
          <a:p>
            <a:fld id="{666E343D-684D-44EA-A964-B24681EE0F75}" type="slidenum">
              <a:rPr lang="en-US" smtClean="0"/>
              <a:pPr/>
              <a:t>23</a:t>
            </a:fld>
            <a:endParaRPr lang="en-US" dirty="0"/>
          </a:p>
        </p:txBody>
      </p:sp>
    </p:spTree>
    <p:extLst>
      <p:ext uri="{BB962C8B-B14F-4D97-AF65-F5344CB8AC3E}">
        <p14:creationId xmlns:p14="http://schemas.microsoft.com/office/powerpoint/2010/main" val="13027372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8800" y="593725"/>
            <a:ext cx="2819400" cy="1585913"/>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smtClean="0">
                <a:effectLst>
                  <a:outerShdw blurRad="38100" dist="38100" dir="2700000" algn="tl">
                    <a:srgbClr val="000000">
                      <a:alpha val="43137"/>
                    </a:srgbClr>
                  </a:outerShdw>
                </a:effectLst>
                <a:latin typeface="Times New Roman" panose="02020603050405020304" pitchFamily="18" charset="0"/>
                <a:ea typeface="Aegyptus" panose="020405020508060A0203" pitchFamily="18" charset="0"/>
                <a:cs typeface="Times New Roman" panose="02020603050405020304" pitchFamily="18" charset="0"/>
              </a:rPr>
              <a:t>“Have you seen the new cars coming out next year? It won't be long before $1,000 will only buy a used one.” </a:t>
            </a:r>
          </a:p>
          <a:p>
            <a:endParaRPr lang="en-US" dirty="0"/>
          </a:p>
        </p:txBody>
      </p:sp>
      <p:sp>
        <p:nvSpPr>
          <p:cNvPr id="4" name="Header Placeholder 3"/>
          <p:cNvSpPr>
            <a:spLocks noGrp="1"/>
          </p:cNvSpPr>
          <p:nvPr>
            <p:ph type="hdr" sz="quarter" idx="10"/>
          </p:nvPr>
        </p:nvSpPr>
        <p:spPr/>
        <p:txBody>
          <a:bodyPr/>
          <a:lstStyle/>
          <a:p>
            <a:r>
              <a:rPr lang="en-US" smtClean="0"/>
              <a:t>7-FUTURE</a:t>
            </a:r>
            <a:endParaRPr lang="en-US" dirty="0"/>
          </a:p>
        </p:txBody>
      </p:sp>
      <p:sp>
        <p:nvSpPr>
          <p:cNvPr id="5" name="Slide Number Placeholder 4"/>
          <p:cNvSpPr>
            <a:spLocks noGrp="1"/>
          </p:cNvSpPr>
          <p:nvPr>
            <p:ph type="sldNum" sz="quarter" idx="11"/>
          </p:nvPr>
        </p:nvSpPr>
        <p:spPr/>
        <p:txBody>
          <a:bodyPr/>
          <a:lstStyle/>
          <a:p>
            <a:fld id="{666E343D-684D-44EA-A964-B24681EE0F75}" type="slidenum">
              <a:rPr lang="en-US" smtClean="0"/>
              <a:pPr/>
              <a:t>24</a:t>
            </a:fld>
            <a:endParaRPr lang="en-US" dirty="0"/>
          </a:p>
        </p:txBody>
      </p:sp>
    </p:spTree>
    <p:extLst>
      <p:ext uri="{BB962C8B-B14F-4D97-AF65-F5344CB8AC3E}">
        <p14:creationId xmlns:p14="http://schemas.microsoft.com/office/powerpoint/2010/main" val="23853480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2600" y="684213"/>
            <a:ext cx="2819400" cy="1585912"/>
          </a:xfrm>
        </p:spPr>
      </p:sp>
      <p:sp>
        <p:nvSpPr>
          <p:cNvPr id="3" name="Notes Placeholder 2"/>
          <p:cNvSpPr>
            <a:spLocks noGrp="1"/>
          </p:cNvSpPr>
          <p:nvPr>
            <p:ph type="body" idx="1"/>
          </p:nvPr>
        </p:nvSpPr>
        <p:spPr/>
        <p:txBody>
          <a:bodyPr/>
          <a:lstStyle/>
          <a:p>
            <a:r>
              <a:rPr lang="en-US" dirty="0" smtClean="0"/>
              <a:t>Grab your notes.</a:t>
            </a:r>
            <a:endParaRPr lang="en-US" dirty="0"/>
          </a:p>
        </p:txBody>
      </p:sp>
      <p:sp>
        <p:nvSpPr>
          <p:cNvPr id="4" name="Slide Number Placeholder 3"/>
          <p:cNvSpPr>
            <a:spLocks noGrp="1"/>
          </p:cNvSpPr>
          <p:nvPr>
            <p:ph type="sldNum" sz="quarter" idx="10"/>
          </p:nvPr>
        </p:nvSpPr>
        <p:spPr/>
        <p:txBody>
          <a:bodyPr/>
          <a:lstStyle/>
          <a:p>
            <a:fld id="{B3AFD237-ABCA-4CB5-B510-150C676172B6}" type="slidenum">
              <a:rPr lang="en-US" smtClean="0"/>
              <a:pPr/>
              <a:t>25</a:t>
            </a:fld>
            <a:endParaRPr lang="en-US"/>
          </a:p>
        </p:txBody>
      </p:sp>
    </p:spTree>
    <p:extLst>
      <p:ext uri="{BB962C8B-B14F-4D97-AF65-F5344CB8AC3E}">
        <p14:creationId xmlns:p14="http://schemas.microsoft.com/office/powerpoint/2010/main" val="38818364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AFD237-ABCA-4CB5-B510-150C676172B6}" type="slidenum">
              <a:rPr lang="en-US" smtClean="0"/>
              <a:pPr/>
              <a:t>26</a:t>
            </a:fld>
            <a:endParaRPr lang="en-US"/>
          </a:p>
        </p:txBody>
      </p:sp>
    </p:spTree>
    <p:extLst>
      <p:ext uri="{BB962C8B-B14F-4D97-AF65-F5344CB8AC3E}">
        <p14:creationId xmlns:p14="http://schemas.microsoft.com/office/powerpoint/2010/main" val="21959169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2600" y="684213"/>
            <a:ext cx="2819400" cy="1585912"/>
          </a:xfrm>
        </p:spPr>
      </p:sp>
      <p:sp>
        <p:nvSpPr>
          <p:cNvPr id="3" name="Notes Placeholder 2"/>
          <p:cNvSpPr>
            <a:spLocks noGrp="1"/>
          </p:cNvSpPr>
          <p:nvPr>
            <p:ph type="body" idx="1"/>
          </p:nvPr>
        </p:nvSpPr>
        <p:spPr/>
        <p:txBody>
          <a:bodyPr/>
          <a:lstStyle/>
          <a:p>
            <a:r>
              <a:rPr lang="en-US" dirty="0" smtClean="0"/>
              <a:t>Revelation Outline (Part 1 Notes)</a:t>
            </a:r>
            <a:endParaRPr lang="en-US" dirty="0"/>
          </a:p>
        </p:txBody>
      </p:sp>
      <p:sp>
        <p:nvSpPr>
          <p:cNvPr id="4" name="Slide Number Placeholder 3"/>
          <p:cNvSpPr>
            <a:spLocks noGrp="1"/>
          </p:cNvSpPr>
          <p:nvPr>
            <p:ph type="sldNum" sz="quarter" idx="10"/>
          </p:nvPr>
        </p:nvSpPr>
        <p:spPr/>
        <p:txBody>
          <a:bodyPr/>
          <a:lstStyle/>
          <a:p>
            <a:fld id="{B3AFD237-ABCA-4CB5-B510-150C676172B6}" type="slidenum">
              <a:rPr lang="en-US" smtClean="0"/>
              <a:pPr/>
              <a:t>27</a:t>
            </a:fld>
            <a:endParaRPr lang="en-US"/>
          </a:p>
        </p:txBody>
      </p:sp>
    </p:spTree>
    <p:extLst>
      <p:ext uri="{BB962C8B-B14F-4D97-AF65-F5344CB8AC3E}">
        <p14:creationId xmlns:p14="http://schemas.microsoft.com/office/powerpoint/2010/main" val="5449706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2600" y="684213"/>
            <a:ext cx="2819400" cy="1585912"/>
          </a:xfrm>
        </p:spPr>
      </p:sp>
      <p:sp>
        <p:nvSpPr>
          <p:cNvPr id="3" name="Notes Placeholder 2"/>
          <p:cNvSpPr>
            <a:spLocks noGrp="1"/>
          </p:cNvSpPr>
          <p:nvPr>
            <p:ph type="body" idx="1"/>
          </p:nvPr>
        </p:nvSpPr>
        <p:spPr/>
        <p:txBody>
          <a:bodyPr/>
          <a:lstStyle/>
          <a:p>
            <a:r>
              <a:rPr lang="en-US" dirty="0" smtClean="0"/>
              <a:t>SEVEN CHURCHES</a:t>
            </a:r>
          </a:p>
          <a:p>
            <a:pPr lvl="1"/>
            <a:r>
              <a:rPr lang="en-US" b="0" dirty="0" smtClean="0"/>
              <a:t>The </a:t>
            </a:r>
            <a:r>
              <a:rPr lang="en-US" b="0" dirty="0"/>
              <a:t>seven messages in Revelation clearly refer to the </a:t>
            </a:r>
            <a:r>
              <a:rPr lang="en-US" b="0" i="1" u="sng" dirty="0"/>
              <a:t>local </a:t>
            </a:r>
            <a:r>
              <a:rPr lang="en-US" b="0" i="1" u="sng" dirty="0" smtClean="0"/>
              <a:t>churches</a:t>
            </a:r>
            <a:r>
              <a:rPr lang="en-US" b="0" dirty="0" smtClean="0"/>
              <a:t>.</a:t>
            </a:r>
          </a:p>
          <a:p>
            <a:pPr lvl="1"/>
            <a:r>
              <a:rPr lang="en-US" u="sng" dirty="0"/>
              <a:t>A</a:t>
            </a:r>
            <a:r>
              <a:rPr lang="en-US" b="0" u="sng" dirty="0" smtClean="0"/>
              <a:t>ll</a:t>
            </a:r>
            <a:r>
              <a:rPr lang="en-US" b="0" u="sng" dirty="0"/>
              <a:t> </a:t>
            </a:r>
            <a:r>
              <a:rPr lang="en-US" b="0" i="1" u="sng" dirty="0" smtClean="0"/>
              <a:t>professing </a:t>
            </a:r>
            <a:r>
              <a:rPr lang="en-US" b="0" u="sng" dirty="0" smtClean="0"/>
              <a:t>Christians</a:t>
            </a:r>
            <a:endParaRPr lang="en-US" dirty="0"/>
          </a:p>
          <a:p>
            <a:pPr lvl="1"/>
            <a:r>
              <a:rPr lang="en-US" b="0" dirty="0" smtClean="0"/>
              <a:t>This </a:t>
            </a:r>
            <a:r>
              <a:rPr lang="en-US" b="0" dirty="0"/>
              <a:t>explains why some of the messages contain some </a:t>
            </a:r>
            <a:r>
              <a:rPr lang="en-US" b="0" u="sng" dirty="0"/>
              <a:t>sharp rebukes and exhortations</a:t>
            </a:r>
            <a:r>
              <a:rPr lang="en-US" b="0" dirty="0"/>
              <a:t> to </a:t>
            </a:r>
            <a:r>
              <a:rPr lang="en-US" b="0" i="1" dirty="0"/>
              <a:t>repent and be saved</a:t>
            </a:r>
            <a:r>
              <a:rPr lang="en-US" b="0" dirty="0"/>
              <a:t> according to the true gospel. </a:t>
            </a:r>
            <a:endParaRPr lang="en-US" b="0" dirty="0" smtClean="0"/>
          </a:p>
          <a:p>
            <a:pPr lvl="1"/>
            <a:endParaRPr lang="en-US" b="0" dirty="0" smtClean="0"/>
          </a:p>
          <a:p>
            <a:pPr lvl="1"/>
            <a:r>
              <a:rPr lang="en-US" b="0" dirty="0" smtClean="0"/>
              <a:t>Also</a:t>
            </a:r>
            <a:r>
              <a:rPr lang="en-US" b="0" dirty="0"/>
              <a:t>, it seems evident that </a:t>
            </a:r>
            <a:r>
              <a:rPr lang="en-US" b="0" u="sng" dirty="0"/>
              <a:t>some people within those seven churches </a:t>
            </a:r>
            <a:r>
              <a:rPr lang="en-US" b="0" dirty="0"/>
              <a:t>(such as the “</a:t>
            </a:r>
            <a:r>
              <a:rPr lang="en-US" b="0" i="1" dirty="0"/>
              <a:t>Jezebel</a:t>
            </a:r>
            <a:r>
              <a:rPr lang="en-US" b="0" dirty="0"/>
              <a:t>” of Thyatira) were </a:t>
            </a:r>
            <a:r>
              <a:rPr lang="en-US" b="0" u="sng" dirty="0"/>
              <a:t>not true Christians</a:t>
            </a:r>
            <a:r>
              <a:rPr lang="en-US" b="0" dirty="0" smtClean="0"/>
              <a:t>.</a:t>
            </a:r>
          </a:p>
          <a:p>
            <a:pPr lvl="1"/>
            <a:endParaRPr lang="en-US" b="0" dirty="0" smtClean="0"/>
          </a:p>
          <a:p>
            <a:pPr lvl="1"/>
            <a:r>
              <a:rPr lang="en-US" b="0" u="sng" dirty="0"/>
              <a:t>If a courier</a:t>
            </a:r>
            <a:r>
              <a:rPr lang="en-US" b="0" dirty="0"/>
              <a:t>, starting at the island of Patmos, were to visit these seven churches in order to deliver the epistles from John, he would sail from Patmos to </a:t>
            </a:r>
            <a:r>
              <a:rPr lang="en-US" b="0" i="1" dirty="0"/>
              <a:t>Ephesus</a:t>
            </a:r>
            <a:r>
              <a:rPr lang="en-US" b="0" dirty="0"/>
              <a:t>, which is the closest. </a:t>
            </a:r>
            <a:endParaRPr lang="en-US" b="0" dirty="0" smtClean="0"/>
          </a:p>
          <a:p>
            <a:pPr lvl="1"/>
            <a:endParaRPr lang="en-US" b="0" dirty="0" smtClean="0"/>
          </a:p>
          <a:p>
            <a:pPr lvl="1"/>
            <a:r>
              <a:rPr lang="en-US" b="0" dirty="0" smtClean="0"/>
              <a:t>From </a:t>
            </a:r>
            <a:r>
              <a:rPr lang="en-US" b="0" dirty="0"/>
              <a:t>there, the closest remaining church is </a:t>
            </a:r>
            <a:r>
              <a:rPr lang="en-US" b="0" i="1" dirty="0"/>
              <a:t>Smyrna</a:t>
            </a:r>
            <a:r>
              <a:rPr lang="en-US" b="0" dirty="0"/>
              <a:t> to the north. Continuing this simple strategy of visiting the closest remaining church, he would continue north to </a:t>
            </a:r>
            <a:r>
              <a:rPr lang="en-US" b="0" i="1" dirty="0"/>
              <a:t>Pergamum</a:t>
            </a:r>
            <a:r>
              <a:rPr lang="en-US" b="0" dirty="0"/>
              <a:t>, then east to </a:t>
            </a:r>
            <a:r>
              <a:rPr lang="en-US" b="0" i="1" dirty="0"/>
              <a:t>Thyatira</a:t>
            </a:r>
            <a:r>
              <a:rPr lang="en-US" b="0" dirty="0"/>
              <a:t>, and back south to </a:t>
            </a:r>
            <a:r>
              <a:rPr lang="en-US" b="0" i="1" dirty="0"/>
              <a:t>Sardis</a:t>
            </a:r>
            <a:r>
              <a:rPr lang="en-US" b="0" dirty="0"/>
              <a:t>, </a:t>
            </a:r>
            <a:r>
              <a:rPr lang="en-US" b="0" i="1" dirty="0"/>
              <a:t>Philadelphia,</a:t>
            </a:r>
            <a:r>
              <a:rPr lang="en-US" b="0" dirty="0"/>
              <a:t> and finally ending in </a:t>
            </a:r>
            <a:r>
              <a:rPr lang="en-US" b="0" i="1" dirty="0"/>
              <a:t>Laodicea </a:t>
            </a:r>
            <a:r>
              <a:rPr lang="en-US" b="0" dirty="0"/>
              <a:t>(which is nearly straight east of Ephesus).</a:t>
            </a:r>
            <a:endParaRPr lang="en-US" dirty="0" smtClean="0"/>
          </a:p>
          <a:p>
            <a:endParaRPr lang="en-US" dirty="0"/>
          </a:p>
        </p:txBody>
      </p:sp>
      <p:sp>
        <p:nvSpPr>
          <p:cNvPr id="4" name="Slide Number Placeholder 3"/>
          <p:cNvSpPr>
            <a:spLocks noGrp="1"/>
          </p:cNvSpPr>
          <p:nvPr>
            <p:ph type="sldNum" sz="quarter" idx="10"/>
          </p:nvPr>
        </p:nvSpPr>
        <p:spPr/>
        <p:txBody>
          <a:bodyPr/>
          <a:lstStyle/>
          <a:p>
            <a:fld id="{B3AFD237-ABCA-4CB5-B510-150C676172B6}" type="slidenum">
              <a:rPr lang="en-US" smtClean="0"/>
              <a:pPr/>
              <a:t>28</a:t>
            </a:fld>
            <a:endParaRPr lang="en-US"/>
          </a:p>
        </p:txBody>
      </p:sp>
    </p:spTree>
    <p:extLst>
      <p:ext uri="{BB962C8B-B14F-4D97-AF65-F5344CB8AC3E}">
        <p14:creationId xmlns:p14="http://schemas.microsoft.com/office/powerpoint/2010/main" val="24345140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2600" y="684213"/>
            <a:ext cx="2819400" cy="1585912"/>
          </a:xfrm>
        </p:spPr>
      </p:sp>
      <p:sp>
        <p:nvSpPr>
          <p:cNvPr id="3" name="Notes Placeholder 2"/>
          <p:cNvSpPr>
            <a:spLocks noGrp="1"/>
          </p:cNvSpPr>
          <p:nvPr>
            <p:ph type="body" idx="1"/>
          </p:nvPr>
        </p:nvSpPr>
        <p:spPr/>
        <p:txBody>
          <a:bodyPr/>
          <a:lstStyle/>
          <a:p>
            <a:r>
              <a:rPr lang="en-US" dirty="0" smtClean="0"/>
              <a:t>WHY THESE CHURCHES?</a:t>
            </a:r>
          </a:p>
          <a:p>
            <a:pPr lvl="1"/>
            <a:r>
              <a:rPr lang="en-US" b="0" dirty="0" smtClean="0"/>
              <a:t>They represent  the types of churches that have existed throughout the church age</a:t>
            </a:r>
            <a:endParaRPr lang="en-US" dirty="0" smtClean="0"/>
          </a:p>
          <a:p>
            <a:endParaRPr lang="en-US" dirty="0"/>
          </a:p>
        </p:txBody>
      </p:sp>
      <p:sp>
        <p:nvSpPr>
          <p:cNvPr id="4" name="Slide Number Placeholder 3"/>
          <p:cNvSpPr>
            <a:spLocks noGrp="1"/>
          </p:cNvSpPr>
          <p:nvPr>
            <p:ph type="sldNum" sz="quarter" idx="10"/>
          </p:nvPr>
        </p:nvSpPr>
        <p:spPr/>
        <p:txBody>
          <a:bodyPr/>
          <a:lstStyle/>
          <a:p>
            <a:fld id="{B3AFD237-ABCA-4CB5-B510-150C676172B6}" type="slidenum">
              <a:rPr lang="en-US" smtClean="0"/>
              <a:pPr/>
              <a:t>29</a:t>
            </a:fld>
            <a:endParaRPr lang="en-US"/>
          </a:p>
        </p:txBody>
      </p:sp>
    </p:spTree>
    <p:extLst>
      <p:ext uri="{BB962C8B-B14F-4D97-AF65-F5344CB8AC3E}">
        <p14:creationId xmlns:p14="http://schemas.microsoft.com/office/powerpoint/2010/main" val="38620634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EPHESUS</a:t>
            </a:r>
          </a:p>
          <a:p>
            <a:r>
              <a:rPr lang="en-US" dirty="0" smtClean="0"/>
              <a:t>Read Revelation 2:1-7</a:t>
            </a:r>
          </a:p>
          <a:p>
            <a:r>
              <a:rPr lang="en-US" b="0" i="1" dirty="0"/>
              <a:t>"To the angel</a:t>
            </a:r>
            <a:r>
              <a:rPr lang="en-US" b="0" i="1" baseline="30000" dirty="0"/>
              <a:t>1 </a:t>
            </a:r>
            <a:r>
              <a:rPr lang="en-US" b="0" i="1" dirty="0"/>
              <a:t>of the church in Ephesus write: These are the words of him who holds the seven stars in his right hand and walks among the seven golden </a:t>
            </a:r>
            <a:r>
              <a:rPr lang="en-US" b="0" i="1" dirty="0" smtClean="0"/>
              <a:t>lampstands.</a:t>
            </a:r>
            <a:r>
              <a:rPr lang="en-US" b="0" i="1" baseline="30000" dirty="0" smtClean="0"/>
              <a:t>2</a:t>
            </a:r>
            <a:r>
              <a:rPr lang="en-US" b="0" i="1" dirty="0" smtClean="0"/>
              <a:t> </a:t>
            </a:r>
            <a:r>
              <a:rPr lang="en-US" b="0" i="1" u="sng" dirty="0"/>
              <a:t>I know your deeds, your hard work and your perseverance.</a:t>
            </a:r>
            <a:r>
              <a:rPr lang="en-US" b="0" i="1" dirty="0"/>
              <a:t> I know that </a:t>
            </a:r>
            <a:r>
              <a:rPr lang="en-US" b="0" i="1" u="sng" dirty="0"/>
              <a:t>you cannot tolerate wicked people</a:t>
            </a:r>
            <a:r>
              <a:rPr lang="en-US" b="0" i="1" dirty="0"/>
              <a:t>, that you have tested those who claim to be apostles but are not, and have found them </a:t>
            </a:r>
            <a:r>
              <a:rPr lang="en-US" b="0" i="1" dirty="0" smtClean="0"/>
              <a:t>false.</a:t>
            </a:r>
            <a:r>
              <a:rPr lang="en-US" b="0" i="1" baseline="30000" dirty="0" smtClean="0"/>
              <a:t>3</a:t>
            </a:r>
            <a:r>
              <a:rPr lang="en-US" b="0" i="1" dirty="0" smtClean="0"/>
              <a:t> </a:t>
            </a:r>
            <a:r>
              <a:rPr lang="en-US" b="0" i="1" dirty="0"/>
              <a:t>You have </a:t>
            </a:r>
            <a:r>
              <a:rPr lang="en-US" b="0" i="1" u="sng" dirty="0"/>
              <a:t>persevered and have endured hardships </a:t>
            </a:r>
            <a:r>
              <a:rPr lang="en-US" b="0" i="1" dirty="0"/>
              <a:t>for my name, and have not grown </a:t>
            </a:r>
            <a:r>
              <a:rPr lang="en-US" b="0" i="1" dirty="0" smtClean="0"/>
              <a:t>weary.</a:t>
            </a:r>
            <a:r>
              <a:rPr lang="en-US" b="0" i="1" baseline="30000" dirty="0" smtClean="0"/>
              <a:t>4</a:t>
            </a:r>
            <a:r>
              <a:rPr lang="en-US" b="0" i="1" dirty="0" smtClean="0"/>
              <a:t> </a:t>
            </a:r>
            <a:r>
              <a:rPr lang="en-US" b="0" i="1" dirty="0"/>
              <a:t>Yet I hold this against you: </a:t>
            </a:r>
            <a:r>
              <a:rPr lang="en-US" b="0" i="1" u="sng" dirty="0"/>
              <a:t>You have forsaken the love you had at </a:t>
            </a:r>
            <a:r>
              <a:rPr lang="en-US" b="0" i="1" u="sng" dirty="0" smtClean="0"/>
              <a:t>first.</a:t>
            </a:r>
            <a:r>
              <a:rPr lang="en-US" b="0" i="1" u="sng" baseline="30000" dirty="0" smtClean="0"/>
              <a:t>5</a:t>
            </a:r>
            <a:r>
              <a:rPr lang="en-US" b="0" i="1" u="sng" dirty="0" smtClean="0"/>
              <a:t> </a:t>
            </a:r>
            <a:r>
              <a:rPr lang="en-US" b="0" i="1" dirty="0"/>
              <a:t>Consider how far you have fallen! Repent and do the things you did at first. If you do not repent, I will come to you and </a:t>
            </a:r>
            <a:r>
              <a:rPr lang="en-US" b="0" i="1" u="sng" dirty="0"/>
              <a:t>remove your lampstand from its </a:t>
            </a:r>
            <a:r>
              <a:rPr lang="en-US" b="0" i="1" u="sng" dirty="0" smtClean="0"/>
              <a:t>place</a:t>
            </a:r>
            <a:r>
              <a:rPr lang="en-US" b="0" i="1" dirty="0" smtClean="0"/>
              <a:t>. </a:t>
            </a:r>
            <a:r>
              <a:rPr lang="en-US" b="0" i="1" baseline="30000" dirty="0" smtClean="0"/>
              <a:t>6</a:t>
            </a:r>
            <a:r>
              <a:rPr lang="en-US" b="0" i="1" dirty="0" smtClean="0"/>
              <a:t> </a:t>
            </a:r>
            <a:r>
              <a:rPr lang="en-US" b="0" i="1" dirty="0"/>
              <a:t>But you have this in your favor: You hate the practices of the </a:t>
            </a:r>
            <a:r>
              <a:rPr lang="en-US" b="0" i="1" dirty="0" smtClean="0"/>
              <a:t>Nicolaitans (followers of Nicholas- taught dualism, antinomianism, immorality is ok), </a:t>
            </a:r>
            <a:r>
              <a:rPr lang="en-US" b="0" i="1" dirty="0"/>
              <a:t>which I also </a:t>
            </a:r>
            <a:r>
              <a:rPr lang="en-US" b="0" i="1" dirty="0" smtClean="0"/>
              <a:t>hate.</a:t>
            </a:r>
            <a:r>
              <a:rPr lang="en-US" b="0" i="1" baseline="30000" dirty="0" smtClean="0"/>
              <a:t>7</a:t>
            </a:r>
            <a:r>
              <a:rPr lang="en-US" b="0" i="1" dirty="0" smtClean="0"/>
              <a:t> </a:t>
            </a:r>
            <a:r>
              <a:rPr lang="en-US" b="0" i="1" dirty="0"/>
              <a:t>Whoever has ears, let them hear what the Spirit says to the churches. To the one who is </a:t>
            </a:r>
            <a:r>
              <a:rPr lang="en-US" b="0" i="1" dirty="0" smtClean="0"/>
              <a:t>victorious (Christians), </a:t>
            </a:r>
            <a:r>
              <a:rPr lang="en-US" b="0" i="1" dirty="0"/>
              <a:t>I will give the right to eat from the tree of life, which is in the paradise of God.</a:t>
            </a:r>
          </a:p>
          <a:p>
            <a:r>
              <a:rPr lang="en-US" b="0" i="1" dirty="0"/>
              <a:t> </a:t>
            </a:r>
            <a:r>
              <a:rPr lang="en-US" b="0" i="1" dirty="0" smtClean="0"/>
              <a:t> </a:t>
            </a:r>
            <a:endParaRPr lang="en-US" i="1" dirty="0" smtClean="0"/>
          </a:p>
          <a:p>
            <a:pPr marL="55563" lvl="1" indent="0">
              <a:buNone/>
            </a:pPr>
            <a:r>
              <a:rPr lang="en-US" b="1" u="sng" dirty="0" smtClean="0"/>
              <a:t>CLASS?</a:t>
            </a:r>
          </a:p>
          <a:p>
            <a:pPr lvl="1"/>
            <a:r>
              <a:rPr lang="en-US" u="sng" dirty="0" smtClean="0"/>
              <a:t>Main Characteristic</a:t>
            </a:r>
            <a:r>
              <a:rPr lang="en-US" dirty="0"/>
              <a:t>?</a:t>
            </a:r>
            <a:r>
              <a:rPr lang="en-US" dirty="0" smtClean="0"/>
              <a:t> They lost their first love (v. 4)</a:t>
            </a:r>
          </a:p>
          <a:p>
            <a:pPr lvl="1"/>
            <a:r>
              <a:rPr lang="en-US" u="sng" dirty="0" smtClean="0"/>
              <a:t>Praise?</a:t>
            </a:r>
            <a:r>
              <a:rPr lang="en-US" dirty="0" smtClean="0"/>
              <a:t> They persevered through very difficult times…didn’t tolerate false teachers (vv. 2-3)</a:t>
            </a:r>
          </a:p>
          <a:p>
            <a:pPr lvl="1"/>
            <a:r>
              <a:rPr lang="en-US" u="sng" dirty="0" smtClean="0"/>
              <a:t>Warning</a:t>
            </a:r>
            <a:r>
              <a:rPr lang="en-US" dirty="0"/>
              <a:t>?</a:t>
            </a:r>
            <a:r>
              <a:rPr lang="en-US" dirty="0" smtClean="0"/>
              <a:t> Remove your lampstand (v. 5)…when Christ returns he will treat them like apostate Israel (NIV Study Bible)</a:t>
            </a:r>
          </a:p>
          <a:p>
            <a:pPr lvl="1"/>
            <a:endParaRPr lang="en-US" dirty="0"/>
          </a:p>
          <a:p>
            <a:r>
              <a:rPr lang="en-US" u="sng" dirty="0" smtClean="0"/>
              <a:t>Discussion: </a:t>
            </a:r>
            <a:r>
              <a:rPr lang="en-US" b="0" i="0" u="sng" dirty="0" smtClean="0"/>
              <a:t>Do </a:t>
            </a:r>
            <a:r>
              <a:rPr lang="en-US" b="0" i="0" u="sng" dirty="0"/>
              <a:t>you think Jesus was being too harsh with the church at </a:t>
            </a:r>
            <a:r>
              <a:rPr lang="en-US" b="0" i="0" u="sng" dirty="0" smtClean="0"/>
              <a:t>Ephesus (forsook 1</a:t>
            </a:r>
            <a:r>
              <a:rPr lang="en-US" b="0" i="0" u="sng" baseline="30000" dirty="0" smtClean="0"/>
              <a:t>st</a:t>
            </a:r>
            <a:r>
              <a:rPr lang="en-US" b="0" i="0" u="sng" dirty="0" smtClean="0"/>
              <a:t> love)</a:t>
            </a:r>
            <a:r>
              <a:rPr lang="en-US" b="0" i="0" u="sng" baseline="0" dirty="0" smtClean="0"/>
              <a:t> </a:t>
            </a:r>
            <a:r>
              <a:rPr lang="en-US" b="0" i="0" u="sng" dirty="0" smtClean="0"/>
              <a:t>? </a:t>
            </a:r>
            <a:r>
              <a:rPr lang="en-US" b="0" i="0" u="sng" dirty="0"/>
              <a:t>Why, or why not?</a:t>
            </a:r>
          </a:p>
        </p:txBody>
      </p:sp>
      <p:sp>
        <p:nvSpPr>
          <p:cNvPr id="4" name="Slide Number Placeholder 3"/>
          <p:cNvSpPr>
            <a:spLocks noGrp="1"/>
          </p:cNvSpPr>
          <p:nvPr>
            <p:ph type="sldNum" sz="quarter" idx="10"/>
          </p:nvPr>
        </p:nvSpPr>
        <p:spPr/>
        <p:txBody>
          <a:bodyPr/>
          <a:lstStyle/>
          <a:p>
            <a:fld id="{B3AFD237-ABCA-4CB5-B510-150C676172B6}" type="slidenum">
              <a:rPr lang="en-US" smtClean="0"/>
              <a:pPr/>
              <a:t>30</a:t>
            </a:fld>
            <a:endParaRPr lang="en-US"/>
          </a:p>
        </p:txBody>
      </p:sp>
    </p:spTree>
    <p:extLst>
      <p:ext uri="{BB962C8B-B14F-4D97-AF65-F5344CB8AC3E}">
        <p14:creationId xmlns:p14="http://schemas.microsoft.com/office/powerpoint/2010/main" val="65336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Many years ago the only remaining Apostle, John,  was banished to a remote island in the Mediterranean Sea for preaching the good news of Jesus Christ.</a:t>
            </a:r>
          </a:p>
          <a:p>
            <a:endParaRPr lang="en-US" dirty="0"/>
          </a:p>
        </p:txBody>
      </p:sp>
      <p:sp>
        <p:nvSpPr>
          <p:cNvPr id="4" name="Slide Number Placeholder 3"/>
          <p:cNvSpPr>
            <a:spLocks noGrp="1"/>
          </p:cNvSpPr>
          <p:nvPr>
            <p:ph type="sldNum" sz="quarter" idx="10"/>
          </p:nvPr>
        </p:nvSpPr>
        <p:spPr/>
        <p:txBody>
          <a:bodyPr/>
          <a:lstStyle/>
          <a:p>
            <a:fld id="{B3AFD237-ABCA-4CB5-B510-150C676172B6}" type="slidenum">
              <a:rPr lang="en-US" smtClean="0"/>
              <a:pPr/>
              <a:t>3</a:t>
            </a:fld>
            <a:endParaRPr lang="en-US"/>
          </a:p>
        </p:txBody>
      </p:sp>
    </p:spTree>
    <p:extLst>
      <p:ext uri="{BB962C8B-B14F-4D97-AF65-F5344CB8AC3E}">
        <p14:creationId xmlns:p14="http://schemas.microsoft.com/office/powerpoint/2010/main" val="35384572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RELIGION OF EPHESUS</a:t>
            </a:r>
          </a:p>
          <a:p>
            <a:pPr lvl="1"/>
            <a:r>
              <a:rPr lang="en-US" dirty="0" smtClean="0"/>
              <a:t>It was the center of worship for “Artemis” (Greek</a:t>
            </a:r>
            <a:r>
              <a:rPr lang="en-US" baseline="0" dirty="0" smtClean="0"/>
              <a:t> name for Roman goddess Diana).</a:t>
            </a:r>
            <a:endParaRPr lang="en-US" dirty="0" smtClean="0"/>
          </a:p>
          <a:p>
            <a:pPr lvl="1"/>
            <a:r>
              <a:rPr lang="en-US" dirty="0" smtClean="0"/>
              <a:t>Temple of Artemis ranked as one of the Seven Wonders of the Ancient World.</a:t>
            </a:r>
          </a:p>
          <a:p>
            <a:pPr lvl="1"/>
            <a:r>
              <a:rPr lang="en-US" dirty="0" smtClean="0"/>
              <a:t>Artemis (Acts 19:24, 27-28, 34-35—NIV, NASB, NRSV, GNT), </a:t>
            </a:r>
          </a:p>
          <a:p>
            <a:pPr lvl="1"/>
            <a:r>
              <a:rPr lang="en-US" dirty="0" smtClean="0"/>
              <a:t>Also called Diana (KJV, NKJ)</a:t>
            </a:r>
          </a:p>
          <a:p>
            <a:endParaRPr lang="en-US" dirty="0" smtClean="0"/>
          </a:p>
          <a:p>
            <a:r>
              <a:rPr lang="en-US" dirty="0" smtClean="0"/>
              <a:t>The goddess Artemis was the patron of all prostitutes and represented fertility and sexuality.</a:t>
            </a:r>
          </a:p>
          <a:p>
            <a:pPr lvl="1"/>
            <a:r>
              <a:rPr lang="en-US" dirty="0" smtClean="0"/>
              <a:t>Ephesus was known for its immorality.</a:t>
            </a:r>
          </a:p>
          <a:p>
            <a:pPr lvl="1"/>
            <a:r>
              <a:rPr lang="en-US" dirty="0" smtClean="0"/>
              <a:t>Worshippers of Artemis brought much business to Ephesus (Acts 19:23-27).</a:t>
            </a:r>
          </a:p>
          <a:p>
            <a:pPr lvl="1"/>
            <a:r>
              <a:rPr lang="en-US" dirty="0" smtClean="0"/>
              <a:t>Demonism and sorcery were rampant (Acts 19:13-19). </a:t>
            </a:r>
          </a:p>
          <a:p>
            <a:endParaRPr lang="en-US" dirty="0"/>
          </a:p>
        </p:txBody>
      </p:sp>
      <p:sp>
        <p:nvSpPr>
          <p:cNvPr id="4" name="Slide Number Placeholder 3"/>
          <p:cNvSpPr>
            <a:spLocks noGrp="1"/>
          </p:cNvSpPr>
          <p:nvPr>
            <p:ph type="sldNum" sz="quarter" idx="10"/>
          </p:nvPr>
        </p:nvSpPr>
        <p:spPr/>
        <p:txBody>
          <a:bodyPr/>
          <a:lstStyle/>
          <a:p>
            <a:fld id="{23AEF9EC-8318-4FF6-847E-A85BBD2B7E49}" type="slidenum">
              <a:rPr lang="en-US" smtClean="0"/>
              <a:pPr/>
              <a:t>31</a:t>
            </a:fld>
            <a:endParaRPr lang="en-US"/>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2191460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One of the largest and most important Greek cities of the Roman Empire. </a:t>
            </a:r>
          </a:p>
          <a:p>
            <a:pPr lvl="1"/>
            <a:r>
              <a:rPr lang="en-US" dirty="0" smtClean="0"/>
              <a:t>Size: largest city in Asia (300,000 people).</a:t>
            </a:r>
          </a:p>
          <a:p>
            <a:pPr lvl="1"/>
            <a:r>
              <a:rPr lang="en-US" dirty="0" smtClean="0"/>
              <a:t>Most important trade center west of Tarsus, located on a favorable seaport of the river </a:t>
            </a:r>
            <a:r>
              <a:rPr lang="en-US" dirty="0" err="1" smtClean="0"/>
              <a:t>Cayster</a:t>
            </a:r>
            <a:r>
              <a:rPr lang="en-US" dirty="0" smtClean="0"/>
              <a:t>.</a:t>
            </a:r>
          </a:p>
          <a:p>
            <a:pPr lvl="1"/>
            <a:r>
              <a:rPr lang="en-US" dirty="0" smtClean="0"/>
              <a:t>Wealthy city</a:t>
            </a:r>
          </a:p>
          <a:p>
            <a:pPr lvl="1"/>
            <a:r>
              <a:rPr lang="en-US" dirty="0" smtClean="0"/>
              <a:t>Was also a banking center because of its great vault in the Temple of Artemis, considered to be the safest vault in Asia Minor</a:t>
            </a:r>
          </a:p>
          <a:p>
            <a:pPr lvl="1"/>
            <a:r>
              <a:rPr lang="en-US" dirty="0" smtClean="0"/>
              <a:t>Large library</a:t>
            </a:r>
          </a:p>
          <a:p>
            <a:pPr lvl="1"/>
            <a:endParaRPr lang="en-US" dirty="0" smtClean="0"/>
          </a:p>
        </p:txBody>
      </p:sp>
      <p:sp>
        <p:nvSpPr>
          <p:cNvPr id="4" name="Slide Number Placeholder 3"/>
          <p:cNvSpPr>
            <a:spLocks noGrp="1"/>
          </p:cNvSpPr>
          <p:nvPr>
            <p:ph type="sldNum" sz="quarter" idx="10"/>
          </p:nvPr>
        </p:nvSpPr>
        <p:spPr/>
        <p:txBody>
          <a:bodyPr/>
          <a:lstStyle/>
          <a:p>
            <a:fld id="{23AEF9EC-8318-4FF6-847E-A85BBD2B7E49}" type="slidenum">
              <a:rPr lang="en-US" smtClean="0"/>
              <a:pPr/>
              <a:t>32</a:t>
            </a:fld>
            <a:endParaRPr lang="en-US"/>
          </a:p>
        </p:txBody>
      </p:sp>
      <p:sp>
        <p:nvSpPr>
          <p:cNvPr id="6" name="Slide Image Placeholder 5"/>
          <p:cNvSpPr>
            <a:spLocks noGrp="1" noRot="1" noChangeAspect="1"/>
          </p:cNvSpPr>
          <p:nvPr>
            <p:ph type="sldImg"/>
          </p:nvPr>
        </p:nvSpPr>
        <p:spPr/>
      </p:sp>
    </p:spTree>
    <p:extLst>
      <p:ext uri="{BB962C8B-B14F-4D97-AF65-F5344CB8AC3E}">
        <p14:creationId xmlns:p14="http://schemas.microsoft.com/office/powerpoint/2010/main" val="31011656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mtClean="0"/>
              <a:t>Ephesus had </a:t>
            </a:r>
            <a:r>
              <a:rPr lang="en-US" dirty="0" smtClean="0"/>
              <a:t>one of the most advanced aqueduct systems in the ancient world, with multiple aqueducts of various sizes to supply different areas of the city, including four major aqueducts. </a:t>
            </a:r>
          </a:p>
          <a:p>
            <a:endParaRPr lang="en-US" dirty="0" smtClean="0"/>
          </a:p>
          <a:p>
            <a:r>
              <a:rPr lang="en-US" dirty="0" smtClean="0"/>
              <a:t>They fed a number of water mills, one of which has been identified as a sawmill for marble.</a:t>
            </a:r>
            <a:endParaRPr lang="en-US" dirty="0"/>
          </a:p>
        </p:txBody>
      </p:sp>
      <p:sp>
        <p:nvSpPr>
          <p:cNvPr id="4" name="Slide Number Placeholder 3"/>
          <p:cNvSpPr>
            <a:spLocks noGrp="1"/>
          </p:cNvSpPr>
          <p:nvPr>
            <p:ph type="sldNum" sz="quarter" idx="10"/>
          </p:nvPr>
        </p:nvSpPr>
        <p:spPr/>
        <p:txBody>
          <a:bodyPr/>
          <a:lstStyle/>
          <a:p>
            <a:fld id="{23AEF9EC-8318-4FF6-847E-A85BBD2B7E49}" type="slidenum">
              <a:rPr lang="en-US" smtClean="0"/>
              <a:pPr/>
              <a:t>33</a:t>
            </a:fld>
            <a:endParaRPr lang="en-US"/>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6376420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Theatre </a:t>
            </a:r>
            <a:r>
              <a:rPr lang="en-US" dirty="0" smtClean="0"/>
              <a:t>(Ephesus)</a:t>
            </a:r>
          </a:p>
          <a:p>
            <a:pPr lvl="1"/>
            <a:r>
              <a:rPr lang="en-US" dirty="0" smtClean="0"/>
              <a:t>25,000 spectators</a:t>
            </a:r>
            <a:endParaRPr lang="en-US" dirty="0"/>
          </a:p>
          <a:p>
            <a:pPr lvl="1"/>
            <a:r>
              <a:rPr lang="en-US" dirty="0" smtClean="0"/>
              <a:t>Parabolic shape…excellent acoustics</a:t>
            </a:r>
            <a:endParaRPr lang="en-US" dirty="0"/>
          </a:p>
        </p:txBody>
      </p:sp>
      <p:sp>
        <p:nvSpPr>
          <p:cNvPr id="4" name="Slide Number Placeholder 3"/>
          <p:cNvSpPr>
            <a:spLocks noGrp="1"/>
          </p:cNvSpPr>
          <p:nvPr>
            <p:ph type="sldNum" sz="quarter" idx="10"/>
          </p:nvPr>
        </p:nvSpPr>
        <p:spPr/>
        <p:txBody>
          <a:bodyPr/>
          <a:lstStyle/>
          <a:p>
            <a:fld id="{23AEF9EC-8318-4FF6-847E-A85BBD2B7E49}" type="slidenum">
              <a:rPr lang="en-US" smtClean="0"/>
              <a:t>34</a:t>
            </a:fld>
            <a:endParaRPr lang="en-US"/>
          </a:p>
        </p:txBody>
      </p:sp>
    </p:spTree>
    <p:extLst>
      <p:ext uri="{BB962C8B-B14F-4D97-AF65-F5344CB8AC3E}">
        <p14:creationId xmlns:p14="http://schemas.microsoft.com/office/powerpoint/2010/main" val="8223652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READ 2:8-11</a:t>
            </a:r>
          </a:p>
          <a:p>
            <a:pPr lvl="1"/>
            <a:r>
              <a:rPr lang="en-US" i="1" dirty="0" smtClean="0"/>
              <a:t>"To the angel of the church in Smyrna write: These are the words of him who is the First and the Last, who died and came to life again. 9 I </a:t>
            </a:r>
            <a:r>
              <a:rPr lang="en-US" i="1" u="sng" dirty="0" smtClean="0"/>
              <a:t>know your afflictions and your poverty-</a:t>
            </a:r>
            <a:r>
              <a:rPr lang="en-US" i="1" dirty="0" smtClean="0"/>
              <a:t>- yet you are rich! I know about the slander of those who say they are Jews and are not, but are a synagogue of Satan (probably Jews who rejected Jesus as the Messiah). 10 Do not be afraid of what you are about to suffer. I tell you, the devil will put some of you in prison to test you, and you will </a:t>
            </a:r>
            <a:r>
              <a:rPr lang="en-US" i="1" u="sng" dirty="0" smtClean="0"/>
              <a:t>suffer persecution </a:t>
            </a:r>
            <a:r>
              <a:rPr lang="en-US" i="1" dirty="0" smtClean="0"/>
              <a:t>for ten days (brief period). </a:t>
            </a:r>
            <a:r>
              <a:rPr lang="en-US" i="1" u="sng" dirty="0" smtClean="0"/>
              <a:t>Be faithful</a:t>
            </a:r>
            <a:r>
              <a:rPr lang="en-US" i="1" dirty="0" smtClean="0"/>
              <a:t>, even to the point of death, and I will give you life as your victor's crown.11 Whoever has ears, let them hear what the Spirit says to the churches. The one who is victorious will not be hurt at all by the second death. </a:t>
            </a:r>
          </a:p>
          <a:p>
            <a:pPr marL="55563" lvl="1" indent="0">
              <a:buNone/>
            </a:pPr>
            <a:endParaRPr lang="en-US" b="1" i="1" dirty="0" smtClean="0"/>
          </a:p>
          <a:p>
            <a:pPr marL="55563" lvl="1" indent="0">
              <a:buNone/>
            </a:pPr>
            <a:r>
              <a:rPr lang="en-US" b="1" i="1" dirty="0" smtClean="0"/>
              <a:t>CLASS?</a:t>
            </a:r>
          </a:p>
          <a:p>
            <a:pPr lvl="1"/>
            <a:r>
              <a:rPr lang="en-US" u="sng" dirty="0" smtClean="0"/>
              <a:t>Main characteristic</a:t>
            </a:r>
            <a:r>
              <a:rPr lang="en-US" dirty="0" smtClean="0"/>
              <a:t>? They endured afflictions, poverty, slander (2:9)</a:t>
            </a:r>
          </a:p>
          <a:p>
            <a:pPr lvl="1"/>
            <a:r>
              <a:rPr lang="en-US" u="sng" dirty="0" smtClean="0"/>
              <a:t>Praise</a:t>
            </a:r>
            <a:r>
              <a:rPr lang="en-US" dirty="0" smtClean="0"/>
              <a:t>? You are rich--they remained faithful (2:9)</a:t>
            </a:r>
          </a:p>
          <a:p>
            <a:pPr lvl="1"/>
            <a:r>
              <a:rPr lang="en-US" u="sng" dirty="0" smtClean="0"/>
              <a:t>Warning</a:t>
            </a:r>
            <a:r>
              <a:rPr lang="en-US" dirty="0" smtClean="0"/>
              <a:t>? None, except continue to be faithful (2:10)</a:t>
            </a:r>
          </a:p>
        </p:txBody>
      </p:sp>
      <p:sp>
        <p:nvSpPr>
          <p:cNvPr id="4" name="Slide Number Placeholder 3"/>
          <p:cNvSpPr>
            <a:spLocks noGrp="1"/>
          </p:cNvSpPr>
          <p:nvPr>
            <p:ph type="sldNum" sz="quarter" idx="10"/>
          </p:nvPr>
        </p:nvSpPr>
        <p:spPr/>
        <p:txBody>
          <a:bodyPr/>
          <a:lstStyle/>
          <a:p>
            <a:fld id="{B3AFD237-ABCA-4CB5-B510-150C676172B6}" type="slidenum">
              <a:rPr lang="en-US" smtClean="0"/>
              <a:pPr/>
              <a:t>35</a:t>
            </a:fld>
            <a:endParaRPr lang="en-US"/>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22648921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2600" y="684213"/>
            <a:ext cx="2819400" cy="1585912"/>
          </a:xfrm>
        </p:spPr>
      </p:sp>
      <p:sp>
        <p:nvSpPr>
          <p:cNvPr id="3" name="Notes Placeholder 2"/>
          <p:cNvSpPr>
            <a:spLocks noGrp="1"/>
          </p:cNvSpPr>
          <p:nvPr>
            <p:ph type="body" idx="1"/>
          </p:nvPr>
        </p:nvSpPr>
        <p:spPr/>
        <p:txBody>
          <a:bodyPr/>
          <a:lstStyle/>
          <a:p>
            <a:r>
              <a:rPr lang="en-US" dirty="0" smtClean="0"/>
              <a:t>Smyrna was known for its myrrh.</a:t>
            </a:r>
          </a:p>
          <a:p>
            <a:pPr lvl="1"/>
            <a:r>
              <a:rPr lang="en-US" b="0" dirty="0" smtClean="0"/>
              <a:t>“Smyrna” means “</a:t>
            </a:r>
            <a:r>
              <a:rPr lang="en-US" b="0" u="sng" dirty="0" smtClean="0"/>
              <a:t>myrrh</a:t>
            </a:r>
            <a:r>
              <a:rPr lang="en-US" b="0" dirty="0" smtClean="0"/>
              <a:t>”</a:t>
            </a:r>
          </a:p>
          <a:p>
            <a:pPr lvl="1"/>
            <a:endParaRPr lang="en-US" b="0" dirty="0" smtClean="0"/>
          </a:p>
          <a:p>
            <a:pPr lvl="1"/>
            <a:r>
              <a:rPr lang="en-US" b="0" i="0" kern="1200" dirty="0" smtClean="0">
                <a:solidFill>
                  <a:schemeClr val="tx1"/>
                </a:solidFill>
                <a:effectLst/>
                <a:latin typeface="Century Gothic" panose="020B0502020202020204" pitchFamily="34" charset="0"/>
                <a:ea typeface="+mn-ea"/>
                <a:cs typeface="Times New Roman" panose="02020603050405020304" pitchFamily="18" charset="0"/>
              </a:rPr>
              <a:t>Myrrh is a natural gum or resin extracted from a number of small, thorny trees. </a:t>
            </a:r>
          </a:p>
          <a:p>
            <a:pPr lvl="1"/>
            <a:endParaRPr lang="en-US" b="0" i="0" kern="1200" dirty="0" smtClean="0">
              <a:solidFill>
                <a:schemeClr val="tx1"/>
              </a:solidFill>
              <a:effectLst/>
              <a:latin typeface="Century Gothic" panose="020B0502020202020204" pitchFamily="34" charset="0"/>
              <a:ea typeface="+mn-ea"/>
              <a:cs typeface="Times New Roman" panose="02020603050405020304" pitchFamily="18" charset="0"/>
            </a:endParaRPr>
          </a:p>
          <a:p>
            <a:pPr lvl="1"/>
            <a:r>
              <a:rPr lang="en-US" b="0" i="0" kern="1200" dirty="0" smtClean="0">
                <a:solidFill>
                  <a:schemeClr val="tx1"/>
                </a:solidFill>
                <a:effectLst/>
                <a:latin typeface="Century Gothic" panose="020B0502020202020204" pitchFamily="34" charset="0"/>
                <a:ea typeface="+mn-ea"/>
                <a:cs typeface="Times New Roman" panose="02020603050405020304" pitchFamily="18" charset="0"/>
              </a:rPr>
              <a:t>Myrrh resin has been used throughout history as a perfume, incense, and medicine.</a:t>
            </a:r>
          </a:p>
          <a:p>
            <a:pPr lvl="1"/>
            <a:endParaRPr lang="en-US" b="0" i="0" kern="1200" dirty="0" smtClean="0">
              <a:solidFill>
                <a:schemeClr val="tx1"/>
              </a:solidFill>
              <a:effectLst/>
              <a:latin typeface="Century Gothic" panose="020B0502020202020204" pitchFamily="34" charset="0"/>
              <a:ea typeface="+mn-ea"/>
              <a:cs typeface="Times New Roman" panose="02020603050405020304" pitchFamily="18" charset="0"/>
            </a:endParaRPr>
          </a:p>
          <a:p>
            <a:pPr lvl="1"/>
            <a:r>
              <a:rPr lang="en-US" b="0" i="0" kern="1200" dirty="0" smtClean="0">
                <a:solidFill>
                  <a:schemeClr val="tx1"/>
                </a:solidFill>
                <a:effectLst/>
                <a:latin typeface="Century Gothic" panose="020B0502020202020204" pitchFamily="34" charset="0"/>
                <a:ea typeface="+mn-ea"/>
                <a:cs typeface="Times New Roman" panose="02020603050405020304" pitchFamily="18" charset="0"/>
              </a:rPr>
              <a:t>Myrrh essential oil has been used for thousands of years in traditional healing therapies and in religious ceremonies. </a:t>
            </a:r>
          </a:p>
          <a:p>
            <a:pPr lvl="1"/>
            <a:endParaRPr lang="en-US" b="0" i="0" kern="1200" dirty="0" smtClean="0">
              <a:solidFill>
                <a:schemeClr val="tx1"/>
              </a:solidFill>
              <a:effectLst/>
              <a:latin typeface="Century Gothic" panose="020B0502020202020204" pitchFamily="34" charset="0"/>
              <a:ea typeface="+mn-ea"/>
              <a:cs typeface="Times New Roman" panose="02020603050405020304" pitchFamily="18" charset="0"/>
            </a:endParaRPr>
          </a:p>
          <a:p>
            <a:pPr lvl="1"/>
            <a:r>
              <a:rPr lang="en-US" b="0" i="0" kern="1200" dirty="0" smtClean="0">
                <a:solidFill>
                  <a:schemeClr val="tx1"/>
                </a:solidFill>
                <a:effectLst/>
                <a:latin typeface="Century Gothic" panose="020B0502020202020204" pitchFamily="34" charset="0"/>
                <a:ea typeface="+mn-ea"/>
                <a:cs typeface="Times New Roman" panose="02020603050405020304" pitchFamily="18" charset="0"/>
              </a:rPr>
              <a:t>Has anti-inflammatory and antioxidant effects…helps</a:t>
            </a:r>
            <a:r>
              <a:rPr lang="en-US" b="0" i="0" kern="1200" baseline="0" dirty="0" smtClean="0">
                <a:solidFill>
                  <a:schemeClr val="tx1"/>
                </a:solidFill>
                <a:effectLst/>
                <a:latin typeface="Century Gothic" panose="020B0502020202020204" pitchFamily="34" charset="0"/>
                <a:ea typeface="+mn-ea"/>
                <a:cs typeface="Times New Roman" panose="02020603050405020304" pitchFamily="18" charset="0"/>
              </a:rPr>
              <a:t> with </a:t>
            </a:r>
            <a:r>
              <a:rPr lang="en-US" b="0" i="0" kern="1200" dirty="0" smtClean="0">
                <a:solidFill>
                  <a:schemeClr val="tx1"/>
                </a:solidFill>
                <a:effectLst/>
                <a:latin typeface="Century Gothic" panose="020B0502020202020204" pitchFamily="34" charset="0"/>
                <a:ea typeface="+mn-ea"/>
                <a:cs typeface="Times New Roman" panose="02020603050405020304" pitchFamily="18" charset="0"/>
              </a:rPr>
              <a:t>remaining  calm and balanced. </a:t>
            </a:r>
          </a:p>
          <a:p>
            <a:pPr lvl="1"/>
            <a:endParaRPr lang="en-US" b="0" i="0" kern="1200" dirty="0" smtClean="0">
              <a:solidFill>
                <a:schemeClr val="tx1"/>
              </a:solidFill>
              <a:effectLst/>
              <a:latin typeface="Century Gothic" panose="020B0502020202020204" pitchFamily="34" charset="0"/>
              <a:ea typeface="+mn-ea"/>
              <a:cs typeface="Times New Roman" panose="02020603050405020304" pitchFamily="18" charset="0"/>
            </a:endParaRPr>
          </a:p>
          <a:p>
            <a:r>
              <a:rPr lang="en-US" sz="1200" b="1" i="0" kern="1200" dirty="0" smtClean="0">
                <a:solidFill>
                  <a:schemeClr val="tx1"/>
                </a:solidFill>
                <a:effectLst/>
                <a:latin typeface="Century Gothic" panose="020B0502020202020204" pitchFamily="34" charset="0"/>
                <a:ea typeface="+mn-ea"/>
                <a:cs typeface="Times New Roman" panose="02020603050405020304" pitchFamily="18" charset="0"/>
              </a:rPr>
              <a:t> </a:t>
            </a:r>
          </a:p>
        </p:txBody>
      </p:sp>
      <p:sp>
        <p:nvSpPr>
          <p:cNvPr id="4" name="Slide Number Placeholder 3"/>
          <p:cNvSpPr>
            <a:spLocks noGrp="1"/>
          </p:cNvSpPr>
          <p:nvPr>
            <p:ph type="sldNum" sz="quarter" idx="10"/>
          </p:nvPr>
        </p:nvSpPr>
        <p:spPr/>
        <p:txBody>
          <a:bodyPr/>
          <a:lstStyle/>
          <a:p>
            <a:fld id="{B3AFD237-ABCA-4CB5-B510-150C676172B6}" type="slidenum">
              <a:rPr lang="en-US" smtClean="0"/>
              <a:pPr/>
              <a:t>36</a:t>
            </a:fld>
            <a:endParaRPr lang="en-US"/>
          </a:p>
        </p:txBody>
      </p:sp>
    </p:spTree>
    <p:extLst>
      <p:ext uri="{BB962C8B-B14F-4D97-AF65-F5344CB8AC3E}">
        <p14:creationId xmlns:p14="http://schemas.microsoft.com/office/powerpoint/2010/main" val="25102221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Smyrna: The Christians in Smyrna were poor and severely persecuted. </a:t>
            </a:r>
          </a:p>
          <a:p>
            <a:pPr lvl="1"/>
            <a:r>
              <a:rPr lang="en-US" dirty="0" smtClean="0"/>
              <a:t>Poor, because they were plundered and deprived of their right to work.</a:t>
            </a:r>
          </a:p>
          <a:p>
            <a:pPr lvl="1"/>
            <a:endParaRPr lang="en-US" dirty="0" smtClean="0"/>
          </a:p>
          <a:p>
            <a:pPr lvl="1"/>
            <a:r>
              <a:rPr lang="en-US" dirty="0" smtClean="0"/>
              <a:t>For the most part they possessed little of this earth’s goods. </a:t>
            </a:r>
          </a:p>
          <a:p>
            <a:pPr lvl="1"/>
            <a:endParaRPr lang="en-US" dirty="0" smtClean="0"/>
          </a:p>
          <a:p>
            <a:pPr lvl="1"/>
            <a:r>
              <a:rPr lang="en-US" dirty="0" smtClean="0"/>
              <a:t>Christians were given a choice, worship Caesar as Lord or be put to death. They answered “Jesus Christ is Lord, and none other!” As a result many Christians were imprisoned.</a:t>
            </a:r>
          </a:p>
          <a:p>
            <a:endParaRPr lang="en-US" dirty="0" smtClean="0"/>
          </a:p>
          <a:p>
            <a:endParaRPr lang="en-US" dirty="0" smtClean="0"/>
          </a:p>
          <a:p>
            <a:endParaRPr lang="en-US" dirty="0" smtClean="0"/>
          </a:p>
          <a:p>
            <a:r>
              <a:rPr lang="en-US" dirty="0" smtClean="0">
                <a:solidFill>
                  <a:schemeClr val="bg1">
                    <a:lumMod val="65000"/>
                  </a:schemeClr>
                </a:solidFill>
              </a:rPr>
              <a:t>Source: Cohen, Gary G and Salem Kirban. Revelation Visualized. Huntingdon Valley, PA: Salem Kirban, Inc., 1971, p. 79.</a:t>
            </a:r>
          </a:p>
          <a:p>
            <a:endParaRPr lang="en-US" dirty="0"/>
          </a:p>
        </p:txBody>
      </p:sp>
      <p:sp>
        <p:nvSpPr>
          <p:cNvPr id="4" name="Slide Number Placeholder 3"/>
          <p:cNvSpPr>
            <a:spLocks noGrp="1"/>
          </p:cNvSpPr>
          <p:nvPr>
            <p:ph type="sldNum" sz="quarter" idx="10"/>
          </p:nvPr>
        </p:nvSpPr>
        <p:spPr/>
        <p:txBody>
          <a:bodyPr/>
          <a:lstStyle/>
          <a:p>
            <a:fld id="{B3AFD237-ABCA-4CB5-B510-150C676172B6}" type="slidenum">
              <a:rPr lang="en-US" smtClean="0"/>
              <a:pPr/>
              <a:t>37</a:t>
            </a:fld>
            <a:endParaRPr lang="en-US"/>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17933405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Rev. 2:12-17 </a:t>
            </a:r>
            <a:r>
              <a:rPr lang="en-US" b="0" baseline="30000" dirty="0"/>
              <a:t>12</a:t>
            </a:r>
            <a:r>
              <a:rPr lang="en-US" b="0" dirty="0"/>
              <a:t> "To the angel of the church in Pergamum write: These are the words of him who has the sharp, double-edged sword.</a:t>
            </a:r>
          </a:p>
          <a:p>
            <a:r>
              <a:rPr lang="en-US" b="0" dirty="0"/>
              <a:t> </a:t>
            </a:r>
            <a:r>
              <a:rPr lang="en-US" b="0" baseline="30000" dirty="0"/>
              <a:t>13</a:t>
            </a:r>
            <a:r>
              <a:rPr lang="en-US" b="0" dirty="0"/>
              <a:t> I know where you live-- where Satan has his throne. Yet you remain true to my name. </a:t>
            </a:r>
            <a:r>
              <a:rPr lang="en-US" b="0" u="sng" dirty="0"/>
              <a:t>You did not renounce your faith in me</a:t>
            </a:r>
            <a:r>
              <a:rPr lang="en-US" b="0" dirty="0"/>
              <a:t>, not even in the days of Antipas, my faithful witness, who was put to death in your city-- where Satan lives.</a:t>
            </a:r>
          </a:p>
          <a:p>
            <a:r>
              <a:rPr lang="en-US" b="0" dirty="0"/>
              <a:t> </a:t>
            </a:r>
            <a:r>
              <a:rPr lang="en-US" b="0" baseline="30000" dirty="0"/>
              <a:t>14</a:t>
            </a:r>
            <a:r>
              <a:rPr lang="en-US" b="0" dirty="0"/>
              <a:t> Nevertheless, I have a few things against you: There are some among you who hold to the </a:t>
            </a:r>
            <a:r>
              <a:rPr lang="en-US" b="0" u="sng" dirty="0"/>
              <a:t>teaching of </a:t>
            </a:r>
            <a:r>
              <a:rPr lang="en-US" b="0" u="sng" dirty="0" smtClean="0"/>
              <a:t>Balaam</a:t>
            </a:r>
            <a:r>
              <a:rPr lang="en-US" b="0" dirty="0" smtClean="0"/>
              <a:t>, </a:t>
            </a:r>
            <a:r>
              <a:rPr lang="en-US" b="0" dirty="0"/>
              <a:t>who taught </a:t>
            </a:r>
            <a:r>
              <a:rPr lang="en-US" b="0" dirty="0" err="1"/>
              <a:t>Balak</a:t>
            </a:r>
            <a:r>
              <a:rPr lang="en-US" b="0" dirty="0"/>
              <a:t> to entice the Israelites to sin so that they ate food sacrificed to idols and committed sexual </a:t>
            </a:r>
            <a:r>
              <a:rPr lang="en-US" b="0" dirty="0" smtClean="0"/>
              <a:t>immorality. </a:t>
            </a:r>
            <a:r>
              <a:rPr lang="en-US" b="0" baseline="30000" dirty="0" smtClean="0"/>
              <a:t>15</a:t>
            </a:r>
            <a:r>
              <a:rPr lang="en-US" b="0" dirty="0" smtClean="0"/>
              <a:t> </a:t>
            </a:r>
            <a:r>
              <a:rPr lang="en-US" b="0" dirty="0"/>
              <a:t>Likewise, you also have those who hold to the teaching of the </a:t>
            </a:r>
            <a:r>
              <a:rPr lang="en-US" b="0" u="sng" dirty="0"/>
              <a:t>Nicolaitans</a:t>
            </a:r>
            <a:r>
              <a:rPr lang="en-US" b="0" dirty="0"/>
              <a:t>.</a:t>
            </a:r>
          </a:p>
          <a:p>
            <a:r>
              <a:rPr lang="en-US" b="0" dirty="0"/>
              <a:t> </a:t>
            </a:r>
            <a:r>
              <a:rPr lang="en-US" b="0" baseline="30000" dirty="0"/>
              <a:t>16</a:t>
            </a:r>
            <a:r>
              <a:rPr lang="en-US" b="0" dirty="0"/>
              <a:t> Repent therefore! Otherwise, I will soon come to you and will fight against them with the sword of my </a:t>
            </a:r>
            <a:r>
              <a:rPr lang="en-US" b="0" dirty="0" smtClean="0"/>
              <a:t>mouth.</a:t>
            </a:r>
            <a:r>
              <a:rPr lang="en-US" b="0" baseline="30000" dirty="0" smtClean="0"/>
              <a:t>17</a:t>
            </a:r>
            <a:r>
              <a:rPr lang="en-US" b="0" dirty="0" smtClean="0"/>
              <a:t> </a:t>
            </a:r>
            <a:r>
              <a:rPr lang="en-US" b="0" dirty="0"/>
              <a:t>Whoever has ears, let them hear what the Spirit says to the churches. To the one who is victorious, I will give some of the hidden manna. I will also give that person a white stone </a:t>
            </a:r>
            <a:r>
              <a:rPr lang="en-US" b="0" dirty="0" smtClean="0"/>
              <a:t>(given to a winning athlete as a pass to the winner’s circle) with </a:t>
            </a:r>
            <a:r>
              <a:rPr lang="en-US" b="0" dirty="0"/>
              <a:t>a new name written on </a:t>
            </a:r>
            <a:r>
              <a:rPr lang="en-US" b="0" dirty="0" smtClean="0"/>
              <a:t>it, </a:t>
            </a:r>
            <a:r>
              <a:rPr lang="en-US" b="0" dirty="0"/>
              <a:t>known only to the one who receives </a:t>
            </a:r>
            <a:r>
              <a:rPr lang="en-US" b="0" dirty="0" smtClean="0"/>
              <a:t>it (possibly implies an intimate relationship with Jesus).</a:t>
            </a:r>
          </a:p>
          <a:p>
            <a:r>
              <a:rPr lang="en-US" dirty="0" smtClean="0"/>
              <a:t>CLASS?</a:t>
            </a:r>
          </a:p>
          <a:p>
            <a:r>
              <a:rPr lang="en-US" b="0" u="sng" dirty="0" smtClean="0"/>
              <a:t>Characteristic?</a:t>
            </a:r>
            <a:r>
              <a:rPr lang="en-US" b="0" dirty="0" smtClean="0"/>
              <a:t> They tolerated false teachers-Balaam/Nicolaitans (v. 2:14-15)</a:t>
            </a:r>
          </a:p>
          <a:p>
            <a:r>
              <a:rPr lang="en-US" b="0" u="sng" dirty="0" smtClean="0"/>
              <a:t>Praise</a:t>
            </a:r>
            <a:r>
              <a:rPr lang="en-US" b="0" dirty="0" smtClean="0"/>
              <a:t>? “Did not renounce your faith in me” (v. 2:13)</a:t>
            </a:r>
          </a:p>
          <a:p>
            <a:r>
              <a:rPr lang="en-US" b="0" u="sng" dirty="0" smtClean="0"/>
              <a:t>Warning</a:t>
            </a:r>
            <a:r>
              <a:rPr lang="en-US" b="0" dirty="0" smtClean="0"/>
              <a:t>? Expel these false teachers (implied in vv. 14-16)</a:t>
            </a:r>
            <a:endParaRPr lang="en-US" dirty="0"/>
          </a:p>
        </p:txBody>
      </p:sp>
      <p:sp>
        <p:nvSpPr>
          <p:cNvPr id="4" name="Slide Number Placeholder 3"/>
          <p:cNvSpPr>
            <a:spLocks noGrp="1"/>
          </p:cNvSpPr>
          <p:nvPr>
            <p:ph type="sldNum" sz="quarter" idx="10"/>
          </p:nvPr>
        </p:nvSpPr>
        <p:spPr/>
        <p:txBody>
          <a:bodyPr/>
          <a:lstStyle/>
          <a:p>
            <a:fld id="{B3AFD237-ABCA-4CB5-B510-150C676172B6}" type="slidenum">
              <a:rPr lang="en-US" smtClean="0"/>
              <a:pPr/>
              <a:t>38</a:t>
            </a:fld>
            <a:endParaRPr lang="en-US"/>
          </a:p>
        </p:txBody>
      </p:sp>
    </p:spTree>
    <p:extLst>
      <p:ext uri="{BB962C8B-B14F-4D97-AF65-F5344CB8AC3E}">
        <p14:creationId xmlns:p14="http://schemas.microsoft.com/office/powerpoint/2010/main" val="21066740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Pergamum: </a:t>
            </a:r>
          </a:p>
          <a:p>
            <a:pPr lvl="1"/>
            <a:r>
              <a:rPr lang="en-US" dirty="0" smtClean="0"/>
              <a:t>This city was the center of four cults, Zeus, Dionysus, Asclepius, and Athena</a:t>
            </a:r>
          </a:p>
          <a:p>
            <a:pPr lvl="1"/>
            <a:r>
              <a:rPr lang="en-US" dirty="0" smtClean="0"/>
              <a:t>It rivaled Ephesus in its worship of idols. </a:t>
            </a:r>
          </a:p>
          <a:p>
            <a:pPr lvl="1"/>
            <a:r>
              <a:rPr lang="en-US" dirty="0" smtClean="0"/>
              <a:t>The city’s chief god was Asclepius (also called Aesculapius by the Romans), whose symbol was a serpent, and who was considered the god of healing. </a:t>
            </a:r>
          </a:p>
          <a:p>
            <a:pPr lvl="1"/>
            <a:r>
              <a:rPr lang="en-US" dirty="0" smtClean="0"/>
              <a:t>People came to Pergamum from all over the world to seek healing from this god.</a:t>
            </a:r>
          </a:p>
          <a:p>
            <a:pPr lvl="1"/>
            <a:endParaRPr lang="en-US" dirty="0" smtClean="0"/>
          </a:p>
          <a:p>
            <a:pPr lvl="1"/>
            <a:endParaRPr lang="en-US" dirty="0" smtClean="0"/>
          </a:p>
          <a:p>
            <a:pPr lvl="1"/>
            <a:r>
              <a:rPr lang="en-US" dirty="0" smtClean="0"/>
              <a:t>NOTE: The caduceus (☤) is the traditional symbol of Hermes and features two snakes winding around an often winged staff. It is often mistakenly used as a symbol of medicine instead of the Rod of Asclepius, especially in the United States. (Wikipedia)</a:t>
            </a:r>
          </a:p>
          <a:p>
            <a:endParaRPr lang="en-US" dirty="0" smtClean="0"/>
          </a:p>
          <a:p>
            <a:endParaRPr lang="en-US" dirty="0" smtClean="0"/>
          </a:p>
          <a:p>
            <a:endParaRPr lang="en-US" dirty="0" smtClean="0"/>
          </a:p>
          <a:p>
            <a:r>
              <a:rPr lang="en-US" dirty="0" smtClean="0">
                <a:solidFill>
                  <a:schemeClr val="bg1">
                    <a:lumMod val="50000"/>
                  </a:schemeClr>
                </a:solidFill>
              </a:rPr>
              <a:t>Life Application Bible. Life Application Bible: New International Version. Wheaton: Tyndale House Publishers and Zondervan Publishing House, 1988, 1989, 1990, 1991; p. 2302.</a:t>
            </a:r>
          </a:p>
          <a:p>
            <a:endParaRPr lang="en-US" dirty="0"/>
          </a:p>
        </p:txBody>
      </p:sp>
      <p:sp>
        <p:nvSpPr>
          <p:cNvPr id="4" name="Slide Number Placeholder 3"/>
          <p:cNvSpPr>
            <a:spLocks noGrp="1"/>
          </p:cNvSpPr>
          <p:nvPr>
            <p:ph type="sldNum" sz="quarter" idx="10"/>
          </p:nvPr>
        </p:nvSpPr>
        <p:spPr/>
        <p:txBody>
          <a:bodyPr/>
          <a:lstStyle/>
          <a:p>
            <a:fld id="{B3AFD237-ABCA-4CB5-B510-150C676172B6}" type="slidenum">
              <a:rPr lang="en-US" smtClean="0"/>
              <a:pPr/>
              <a:t>39</a:t>
            </a:fld>
            <a:endParaRPr lang="en-US"/>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29836682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THYATIRA</a:t>
            </a:r>
          </a:p>
          <a:p>
            <a:pPr lvl="1"/>
            <a:r>
              <a:rPr lang="en-US" dirty="0" smtClean="0"/>
              <a:t>READ Rev. 2:18-29 (NIV) </a:t>
            </a:r>
          </a:p>
          <a:p>
            <a:endParaRPr lang="en-US" b="0" dirty="0" smtClean="0"/>
          </a:p>
          <a:p>
            <a:r>
              <a:rPr lang="en-US" dirty="0" smtClean="0"/>
              <a:t>CLASS?</a:t>
            </a:r>
            <a:endParaRPr lang="en-US" dirty="0"/>
          </a:p>
          <a:p>
            <a:pPr lvl="1"/>
            <a:r>
              <a:rPr lang="en-US" b="0" u="sng" dirty="0" smtClean="0"/>
              <a:t>Main characteristic</a:t>
            </a:r>
            <a:r>
              <a:rPr lang="en-US" b="0" dirty="0" smtClean="0"/>
              <a:t>: </a:t>
            </a:r>
            <a:r>
              <a:rPr lang="en-US" b="0" dirty="0"/>
              <a:t>You tolerate that woman Jezebel, who calls herself a </a:t>
            </a:r>
            <a:r>
              <a:rPr lang="en-US" b="0" dirty="0" smtClean="0"/>
              <a:t>prophet (2:20)</a:t>
            </a:r>
          </a:p>
          <a:p>
            <a:pPr lvl="1"/>
            <a:endParaRPr lang="en-US" b="0" dirty="0" smtClean="0"/>
          </a:p>
          <a:p>
            <a:pPr lvl="1"/>
            <a:r>
              <a:rPr lang="en-US" b="0" i="0" u="sng" strike="noStrike" kern="1200" baseline="0" dirty="0" smtClean="0">
                <a:solidFill>
                  <a:schemeClr val="tx1"/>
                </a:solidFill>
                <a:latin typeface="Century Gothic" panose="020B0502020202020204" pitchFamily="34" charset="0"/>
                <a:ea typeface="+mn-ea"/>
                <a:cs typeface="Times New Roman" panose="02020603050405020304" pitchFamily="18" charset="0"/>
              </a:rPr>
              <a:t>Praise</a:t>
            </a:r>
            <a:r>
              <a:rPr lang="en-US" b="0" dirty="0"/>
              <a:t>: I know your deeds, your love and faith, your service and perseverance, and that you are now doing more than you did at </a:t>
            </a:r>
            <a:r>
              <a:rPr lang="en-US" b="0" dirty="0" smtClean="0"/>
              <a:t>first</a:t>
            </a:r>
            <a:r>
              <a:rPr lang="en-US" b="0" dirty="0"/>
              <a:t> </a:t>
            </a:r>
            <a:r>
              <a:rPr lang="en-US" b="0" dirty="0" smtClean="0"/>
              <a:t>(2:19)</a:t>
            </a:r>
          </a:p>
          <a:p>
            <a:pPr lvl="1"/>
            <a:endParaRPr lang="en-US" b="0" i="0" u="none" strike="noStrike" kern="1200" baseline="0" dirty="0" smtClean="0">
              <a:solidFill>
                <a:schemeClr val="tx1"/>
              </a:solidFill>
              <a:latin typeface="Century Gothic" panose="020B0502020202020204" pitchFamily="34" charset="0"/>
              <a:ea typeface="+mn-ea"/>
              <a:cs typeface="Times New Roman" panose="02020603050405020304" pitchFamily="18" charset="0"/>
            </a:endParaRPr>
          </a:p>
          <a:p>
            <a:pPr lvl="1"/>
            <a:r>
              <a:rPr lang="en-US" b="0" u="sng" dirty="0" smtClean="0"/>
              <a:t>Warning</a:t>
            </a:r>
            <a:r>
              <a:rPr lang="en-US" b="0" dirty="0" smtClean="0"/>
              <a:t>: “Those </a:t>
            </a:r>
            <a:r>
              <a:rPr lang="en-US" b="0" dirty="0"/>
              <a:t>who commit adultery with her suffer </a:t>
            </a:r>
            <a:r>
              <a:rPr lang="en-US" b="0" dirty="0" smtClean="0"/>
              <a:t>intensely” (2:22)</a:t>
            </a:r>
            <a:endParaRPr lang="en-US" dirty="0"/>
          </a:p>
        </p:txBody>
      </p:sp>
      <p:sp>
        <p:nvSpPr>
          <p:cNvPr id="4" name="Slide Number Placeholder 3"/>
          <p:cNvSpPr>
            <a:spLocks noGrp="1"/>
          </p:cNvSpPr>
          <p:nvPr>
            <p:ph type="sldNum" sz="quarter" idx="10"/>
          </p:nvPr>
        </p:nvSpPr>
        <p:spPr/>
        <p:txBody>
          <a:bodyPr/>
          <a:lstStyle/>
          <a:p>
            <a:fld id="{B3AFD237-ABCA-4CB5-B510-150C676172B6}" type="slidenum">
              <a:rPr lang="en-US" smtClean="0"/>
              <a:pPr/>
              <a:t>40</a:t>
            </a:fld>
            <a:endParaRPr lang="en-US"/>
          </a:p>
        </p:txBody>
      </p:sp>
    </p:spTree>
    <p:extLst>
      <p:ext uri="{BB962C8B-B14F-4D97-AF65-F5344CB8AC3E}">
        <p14:creationId xmlns:p14="http://schemas.microsoft.com/office/powerpoint/2010/main" val="667758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smtClean="0"/>
          </a:p>
          <a:p>
            <a:r>
              <a:rPr lang="en-US" altLang="en-US" dirty="0" smtClean="0"/>
              <a:t>MAP: Patmos is a small rocky island in the Aegean Sea about 50 miles offshore from the city of Ephesus </a:t>
            </a:r>
          </a:p>
          <a:p>
            <a:endParaRPr lang="en-US" altLang="en-US" dirty="0" smtClean="0"/>
          </a:p>
          <a:p>
            <a:endParaRPr lang="en-US" dirty="0" smtClean="0"/>
          </a:p>
        </p:txBody>
      </p:sp>
      <p:sp>
        <p:nvSpPr>
          <p:cNvPr id="4" name="Slide Number Placeholder 3"/>
          <p:cNvSpPr>
            <a:spLocks noGrp="1"/>
          </p:cNvSpPr>
          <p:nvPr>
            <p:ph type="sldNum" sz="quarter" idx="10"/>
          </p:nvPr>
        </p:nvSpPr>
        <p:spPr/>
        <p:txBody>
          <a:bodyPr/>
          <a:lstStyle/>
          <a:p>
            <a:r>
              <a:rPr lang="en-US" smtClean="0"/>
              <a:t>SLIDE </a:t>
            </a:r>
            <a:fld id="{DE5238DE-9EE0-40FE-B5CB-77CB678D9501}" type="slidenum">
              <a:rPr lang="en-US" smtClean="0"/>
              <a:pPr/>
              <a:t>4</a:t>
            </a:fld>
            <a:endParaRPr lang="en-US" dirty="0"/>
          </a:p>
        </p:txBody>
      </p:sp>
      <p:sp>
        <p:nvSpPr>
          <p:cNvPr id="6" name="Slide Image Placeholder 5"/>
          <p:cNvSpPr>
            <a:spLocks noGrp="1" noRot="1" noChangeAspect="1"/>
          </p:cNvSpPr>
          <p:nvPr>
            <p:ph type="sldImg"/>
          </p:nvPr>
        </p:nvSpPr>
        <p:spPr>
          <a:xfrm>
            <a:off x="1752600" y="684213"/>
            <a:ext cx="2819400" cy="1585912"/>
          </a:xfrm>
        </p:spPr>
      </p:sp>
    </p:spTree>
    <p:extLst>
      <p:ext uri="{BB962C8B-B14F-4D97-AF65-F5344CB8AC3E}">
        <p14:creationId xmlns:p14="http://schemas.microsoft.com/office/powerpoint/2010/main" val="16852900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Thyatira</a:t>
            </a:r>
          </a:p>
          <a:p>
            <a:pPr lvl="1"/>
            <a:r>
              <a:rPr lang="en-US" dirty="0" smtClean="0"/>
              <a:t>Probably a pseudonym for a woman who influenced the church in the way Jezebel influenced the OT Jews into idolatry and immorality.</a:t>
            </a:r>
          </a:p>
          <a:p>
            <a:endParaRPr lang="en-US" dirty="0" smtClean="0"/>
          </a:p>
          <a:p>
            <a:r>
              <a:rPr lang="en-US" dirty="0" smtClean="0"/>
              <a:t>DISCUSSION: </a:t>
            </a:r>
            <a:r>
              <a:rPr lang="en-US" b="0" dirty="0" smtClean="0"/>
              <a:t>In what ways can immorality creep into the church today?</a:t>
            </a:r>
          </a:p>
          <a:p>
            <a:endParaRPr lang="en-US" dirty="0" smtClean="0"/>
          </a:p>
          <a:p>
            <a:endParaRPr lang="en-US" dirty="0" smtClean="0"/>
          </a:p>
          <a:p>
            <a:r>
              <a:rPr lang="en-US" dirty="0" smtClean="0">
                <a:solidFill>
                  <a:schemeClr val="bg1">
                    <a:lumMod val="65000"/>
                  </a:schemeClr>
                </a:solidFill>
              </a:rPr>
              <a:t>Source: MacArthur’s Commentary, p. 1998.</a:t>
            </a:r>
          </a:p>
          <a:p>
            <a:endParaRPr lang="en-US" dirty="0"/>
          </a:p>
        </p:txBody>
      </p:sp>
      <p:sp>
        <p:nvSpPr>
          <p:cNvPr id="4" name="Slide Number Placeholder 3"/>
          <p:cNvSpPr>
            <a:spLocks noGrp="1"/>
          </p:cNvSpPr>
          <p:nvPr>
            <p:ph type="sldNum" sz="quarter" idx="10"/>
          </p:nvPr>
        </p:nvSpPr>
        <p:spPr/>
        <p:txBody>
          <a:bodyPr/>
          <a:lstStyle/>
          <a:p>
            <a:fld id="{B3AFD237-ABCA-4CB5-B510-150C676172B6}" type="slidenum">
              <a:rPr lang="en-US" smtClean="0"/>
              <a:pPr/>
              <a:t>41</a:t>
            </a:fld>
            <a:endParaRPr lang="en-US"/>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15231440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SARDIS</a:t>
            </a:r>
          </a:p>
          <a:p>
            <a:r>
              <a:rPr lang="en-US" dirty="0" smtClean="0"/>
              <a:t>Read</a:t>
            </a:r>
            <a:r>
              <a:rPr lang="en-US" baseline="0" dirty="0" smtClean="0"/>
              <a:t> Rev. 3:1-6 (NIV) </a:t>
            </a:r>
            <a:r>
              <a:rPr lang="en-US" b="0" dirty="0"/>
              <a:t>"To the </a:t>
            </a:r>
            <a:r>
              <a:rPr lang="en-US" b="0" dirty="0" smtClean="0"/>
              <a:t>angel</a:t>
            </a:r>
            <a:r>
              <a:rPr lang="en-US" b="0" baseline="30000" dirty="0" smtClean="0"/>
              <a:t> </a:t>
            </a:r>
            <a:r>
              <a:rPr lang="en-US" b="0" dirty="0"/>
              <a:t>of the church in Sardis write: These are the words of him who holds the seven spirits</a:t>
            </a:r>
            <a:r>
              <a:rPr lang="en-US" b="0" baseline="30000" dirty="0"/>
              <a:t>2 </a:t>
            </a:r>
            <a:r>
              <a:rPr lang="en-US" b="0" dirty="0"/>
              <a:t>of God and the seven stars. I know your deeds; you have a </a:t>
            </a:r>
            <a:r>
              <a:rPr lang="en-US" b="0" u="sng" dirty="0"/>
              <a:t>reputation of being alive, but you are </a:t>
            </a:r>
            <a:r>
              <a:rPr lang="en-US" b="0" u="sng" dirty="0" smtClean="0"/>
              <a:t>dead</a:t>
            </a:r>
            <a:r>
              <a:rPr lang="en-US" b="0" dirty="0" smtClean="0"/>
              <a:t>. </a:t>
            </a:r>
            <a:r>
              <a:rPr lang="en-US" b="0" baseline="30000" dirty="0" smtClean="0"/>
              <a:t>2</a:t>
            </a:r>
            <a:r>
              <a:rPr lang="en-US" b="0" dirty="0" smtClean="0"/>
              <a:t> </a:t>
            </a:r>
            <a:r>
              <a:rPr lang="en-US" b="0" dirty="0"/>
              <a:t>Wake up! Strengthen what remains and is about to die, for I have found your deeds unfinished in the sight of my </a:t>
            </a:r>
            <a:r>
              <a:rPr lang="en-US" b="0" dirty="0" smtClean="0"/>
              <a:t>God. </a:t>
            </a:r>
            <a:r>
              <a:rPr lang="en-US" b="0" baseline="30000" dirty="0" smtClean="0"/>
              <a:t>3</a:t>
            </a:r>
            <a:r>
              <a:rPr lang="en-US" b="0" dirty="0" smtClean="0"/>
              <a:t> </a:t>
            </a:r>
            <a:r>
              <a:rPr lang="en-US" b="0" dirty="0"/>
              <a:t>Remember, therefore, what you have received and heard; hold it fast, and repent. </a:t>
            </a:r>
            <a:r>
              <a:rPr lang="en-US" b="0" u="sng" dirty="0"/>
              <a:t>But if you do not wake up</a:t>
            </a:r>
            <a:r>
              <a:rPr lang="en-US" b="0" dirty="0"/>
              <a:t>, I will come like a thief, and you will not know at what time I will come to you.</a:t>
            </a:r>
          </a:p>
          <a:p>
            <a:r>
              <a:rPr lang="en-US" b="0" dirty="0"/>
              <a:t> </a:t>
            </a:r>
            <a:r>
              <a:rPr lang="en-US" b="0" baseline="30000" dirty="0"/>
              <a:t>4</a:t>
            </a:r>
            <a:r>
              <a:rPr lang="en-US" b="0" dirty="0"/>
              <a:t> Yet you have a </a:t>
            </a:r>
            <a:r>
              <a:rPr lang="en-US" b="0" u="sng" dirty="0"/>
              <a:t>few people in Sardis who have not soiled their clothes</a:t>
            </a:r>
            <a:r>
              <a:rPr lang="en-US" b="0" dirty="0"/>
              <a:t>. They will walk with me, dressed in white, for they are </a:t>
            </a:r>
            <a:r>
              <a:rPr lang="en-US" b="0" dirty="0" smtClean="0"/>
              <a:t>worthy. </a:t>
            </a:r>
            <a:r>
              <a:rPr lang="en-US" b="0" baseline="30000" dirty="0" smtClean="0"/>
              <a:t>5</a:t>
            </a:r>
            <a:r>
              <a:rPr lang="en-US" b="0" dirty="0" smtClean="0"/>
              <a:t> </a:t>
            </a:r>
            <a:r>
              <a:rPr lang="en-US" b="0" dirty="0"/>
              <a:t>The one who is victorious will, like them, be dressed in white. I will never blot out the name of that person from the book of life, but will acknowledge that name before my Father and his </a:t>
            </a:r>
            <a:r>
              <a:rPr lang="en-US" b="0" dirty="0" smtClean="0"/>
              <a:t>angels.</a:t>
            </a:r>
            <a:r>
              <a:rPr lang="en-US" b="0" baseline="30000" dirty="0" smtClean="0"/>
              <a:t>6</a:t>
            </a:r>
            <a:r>
              <a:rPr lang="en-US" b="0" dirty="0" smtClean="0"/>
              <a:t> </a:t>
            </a:r>
            <a:r>
              <a:rPr lang="en-US" b="0" dirty="0"/>
              <a:t>Whoever has ears, let them hear what the Spirit says to the churches</a:t>
            </a:r>
            <a:r>
              <a:rPr lang="en-US" b="0" dirty="0" smtClean="0"/>
              <a:t>.</a:t>
            </a:r>
          </a:p>
          <a:p>
            <a:endParaRPr lang="en-US" b="0" dirty="0"/>
          </a:p>
          <a:p>
            <a:r>
              <a:rPr lang="en-US" dirty="0" smtClean="0"/>
              <a:t>CLASS?</a:t>
            </a:r>
          </a:p>
          <a:p>
            <a:pPr lvl="1"/>
            <a:r>
              <a:rPr lang="en-US" b="0" u="sng" dirty="0" smtClean="0"/>
              <a:t>Main characteristic</a:t>
            </a:r>
            <a:r>
              <a:rPr lang="en-US" b="0" dirty="0" smtClean="0"/>
              <a:t>? </a:t>
            </a:r>
            <a:r>
              <a:rPr lang="en-US" dirty="0"/>
              <a:t>you have a reputation of being alive, but you are </a:t>
            </a:r>
            <a:r>
              <a:rPr lang="en-US" dirty="0" smtClean="0"/>
              <a:t>dead (3:1)</a:t>
            </a:r>
            <a:endParaRPr lang="en-US" b="0" dirty="0" smtClean="0"/>
          </a:p>
          <a:p>
            <a:pPr lvl="1"/>
            <a:r>
              <a:rPr lang="en-US" b="0" u="sng" dirty="0" smtClean="0"/>
              <a:t>Praise?</a:t>
            </a:r>
            <a:r>
              <a:rPr lang="en-US" b="0" dirty="0" smtClean="0"/>
              <a:t> </a:t>
            </a:r>
            <a:r>
              <a:rPr lang="en-US" dirty="0"/>
              <a:t>Yet you have a few people in Sardis who have not soiled their </a:t>
            </a:r>
            <a:r>
              <a:rPr lang="en-US" dirty="0" smtClean="0"/>
              <a:t>clothes (3:4)—they are still godly people.</a:t>
            </a:r>
            <a:endParaRPr lang="en-US" b="0" dirty="0" smtClean="0"/>
          </a:p>
          <a:p>
            <a:pPr lvl="1"/>
            <a:r>
              <a:rPr lang="en-US" b="0" u="sng" dirty="0" smtClean="0"/>
              <a:t>Warning?</a:t>
            </a:r>
            <a:r>
              <a:rPr lang="en-US" b="0" dirty="0" smtClean="0"/>
              <a:t> </a:t>
            </a:r>
            <a:r>
              <a:rPr lang="en-US" dirty="0" smtClean="0"/>
              <a:t>Wake up! “if </a:t>
            </a:r>
            <a:r>
              <a:rPr lang="en-US" dirty="0"/>
              <a:t>you do not wake up, I will come like a </a:t>
            </a:r>
            <a:r>
              <a:rPr lang="en-US" dirty="0" smtClean="0"/>
              <a:t>thief” (3:3)—not the 2</a:t>
            </a:r>
            <a:r>
              <a:rPr lang="en-US" baseline="30000" dirty="0" smtClean="0"/>
              <a:t>nd</a:t>
            </a:r>
            <a:r>
              <a:rPr lang="en-US" dirty="0" smtClean="0"/>
              <a:t> Coming but swift correction.</a:t>
            </a:r>
            <a:endParaRPr lang="en-US" b="0" dirty="0" smtClean="0"/>
          </a:p>
          <a:p>
            <a:pPr marL="55563" lvl="1" indent="0">
              <a:buNone/>
            </a:pPr>
            <a:endParaRPr lang="en-US" dirty="0"/>
          </a:p>
        </p:txBody>
      </p:sp>
      <p:sp>
        <p:nvSpPr>
          <p:cNvPr id="4" name="Slide Number Placeholder 3"/>
          <p:cNvSpPr>
            <a:spLocks noGrp="1"/>
          </p:cNvSpPr>
          <p:nvPr>
            <p:ph type="sldNum" sz="quarter" idx="10"/>
          </p:nvPr>
        </p:nvSpPr>
        <p:spPr/>
        <p:txBody>
          <a:bodyPr/>
          <a:lstStyle/>
          <a:p>
            <a:fld id="{B3AFD237-ABCA-4CB5-B510-150C676172B6}" type="slidenum">
              <a:rPr lang="en-US" smtClean="0"/>
              <a:pPr/>
              <a:t>42</a:t>
            </a:fld>
            <a:endParaRPr lang="en-US"/>
          </a:p>
        </p:txBody>
      </p:sp>
    </p:spTree>
    <p:extLst>
      <p:ext uri="{BB962C8B-B14F-4D97-AF65-F5344CB8AC3E}">
        <p14:creationId xmlns:p14="http://schemas.microsoft.com/office/powerpoint/2010/main" val="27170485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smtClean="0"/>
              <a:t>Sardis: During its days as a Roman city, Sardis became an important Christian center. </a:t>
            </a:r>
          </a:p>
          <a:p>
            <a:pPr lvl="1"/>
            <a:r>
              <a:rPr lang="en-US" dirty="0" smtClean="0"/>
              <a:t>However, the church at Sardis was evidently affected by the complacency of the city and its reliance on past glory.</a:t>
            </a:r>
          </a:p>
          <a:p>
            <a:pPr marL="55563" lvl="1" indent="0">
              <a:buNone/>
            </a:pPr>
            <a:r>
              <a:rPr lang="en-US" dirty="0" smtClean="0"/>
              <a:t> </a:t>
            </a:r>
          </a:p>
          <a:p>
            <a:pPr lvl="1"/>
            <a:r>
              <a:rPr lang="en-US" dirty="0"/>
              <a:t>It had been great many years before John’s time and grew to be so large that it outgrew its mountainous home and expanded to the valley below.</a:t>
            </a:r>
          </a:p>
          <a:p>
            <a:pPr lvl="1"/>
            <a:r>
              <a:rPr lang="en-US" dirty="0" smtClean="0"/>
              <a:t>The city was a “has been.” </a:t>
            </a:r>
          </a:p>
          <a:p>
            <a:pPr lvl="1"/>
            <a:endParaRPr lang="en-US" dirty="0" smtClean="0"/>
          </a:p>
          <a:p>
            <a:pPr indent="-111125"/>
            <a:endParaRPr lang="en-US" dirty="0" smtClean="0"/>
          </a:p>
          <a:p>
            <a:pPr indent="-111125"/>
            <a:r>
              <a:rPr lang="en-US" dirty="0" smtClean="0"/>
              <a:t>DISCUSSION: How do churches today prevent this “has been” from happening?</a:t>
            </a:r>
            <a:endParaRPr lang="en-US" dirty="0"/>
          </a:p>
        </p:txBody>
      </p:sp>
      <p:sp>
        <p:nvSpPr>
          <p:cNvPr id="4" name="Slide Number Placeholder 3"/>
          <p:cNvSpPr>
            <a:spLocks noGrp="1"/>
          </p:cNvSpPr>
          <p:nvPr>
            <p:ph type="sldNum" sz="quarter" idx="10"/>
          </p:nvPr>
        </p:nvSpPr>
        <p:spPr/>
        <p:txBody>
          <a:bodyPr/>
          <a:lstStyle/>
          <a:p>
            <a:fld id="{B3AFD237-ABCA-4CB5-B510-150C676172B6}" type="slidenum">
              <a:rPr lang="en-US" smtClean="0"/>
              <a:pPr/>
              <a:t>43</a:t>
            </a:fld>
            <a:endParaRPr lang="en-US"/>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26098095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PHILADEPHIA</a:t>
            </a:r>
          </a:p>
          <a:p>
            <a:r>
              <a:rPr lang="en-US" dirty="0" smtClean="0"/>
              <a:t>READ REV. 3:7-13 (NIV)</a:t>
            </a:r>
          </a:p>
          <a:p>
            <a:pPr lvl="1"/>
            <a:r>
              <a:rPr lang="en-US" i="1" dirty="0" smtClean="0"/>
              <a:t>"To the angel of the church in Philadelphia write: These are the words of him who is holy and true, who holds the key of David. What he opens no one can shut, and what he shuts no one can open. 8 </a:t>
            </a:r>
            <a:r>
              <a:rPr lang="en-US" i="1" u="sng" dirty="0" smtClean="0"/>
              <a:t>I know your deeds</a:t>
            </a:r>
            <a:r>
              <a:rPr lang="en-US" i="1" dirty="0" smtClean="0"/>
              <a:t>. See, I have placed before you an open door that no one can shut. I know that you have little strength, </a:t>
            </a:r>
            <a:r>
              <a:rPr lang="en-US" i="1" u="sng" dirty="0" smtClean="0"/>
              <a:t>yet you have kept my word and have not denied my name</a:t>
            </a:r>
            <a:r>
              <a:rPr lang="en-US" i="1" dirty="0" smtClean="0"/>
              <a:t>.9 I will make those who are of the synagogue of Satan (Jews who reject Jesus as the Messiah), who claim to be Jews though they are not, but are liars-- I will make them come and fall down at your feet and acknowledge that I have loved you.10 Since you have kept my command to endure patiently, I will also keep you from the hour of trial that is going to come on the whole world to test the inhabitants of the earth (Tribulation?). 11 I am coming soon. Hold on to what you have, so that no one will take your crown.12 The one who is victorious I will make a pillar in the temple of my God. Never again will they leave it. I will write on them the name of my God and the name of the city of my God, the new Jerusalem, which is coming down out of heaven from my God; and I will also write on them my new name. 13 Whoever has ears, let them hear what the Spirit says to the churches.  </a:t>
            </a:r>
          </a:p>
          <a:p>
            <a:r>
              <a:rPr lang="en-US" dirty="0" smtClean="0"/>
              <a:t>CLASS?</a:t>
            </a:r>
          </a:p>
          <a:p>
            <a:pPr lvl="1"/>
            <a:r>
              <a:rPr lang="en-US" u="sng" dirty="0" smtClean="0"/>
              <a:t>Main characteristic</a:t>
            </a:r>
            <a:r>
              <a:rPr lang="en-US" dirty="0" smtClean="0"/>
              <a:t>? A faithful witnessing church (3:8)</a:t>
            </a:r>
          </a:p>
          <a:p>
            <a:pPr lvl="1"/>
            <a:r>
              <a:rPr lang="en-US" u="sng" dirty="0" smtClean="0"/>
              <a:t>Praise</a:t>
            </a:r>
            <a:r>
              <a:rPr lang="en-US" dirty="0" smtClean="0"/>
              <a:t>? Jesus commends them for their deeds (3:8)</a:t>
            </a:r>
          </a:p>
          <a:p>
            <a:pPr lvl="1"/>
            <a:r>
              <a:rPr lang="en-US" u="sng" dirty="0" smtClean="0"/>
              <a:t>Warning</a:t>
            </a:r>
            <a:r>
              <a:rPr lang="en-US" dirty="0" smtClean="0"/>
              <a:t>? None.</a:t>
            </a:r>
          </a:p>
          <a:p>
            <a:pPr indent="-111125"/>
            <a:endParaRPr lang="en-US" dirty="0" smtClean="0"/>
          </a:p>
        </p:txBody>
      </p:sp>
      <p:sp>
        <p:nvSpPr>
          <p:cNvPr id="4" name="Slide Number Placeholder 3"/>
          <p:cNvSpPr>
            <a:spLocks noGrp="1"/>
          </p:cNvSpPr>
          <p:nvPr>
            <p:ph type="sldNum" sz="quarter" idx="10"/>
          </p:nvPr>
        </p:nvSpPr>
        <p:spPr/>
        <p:txBody>
          <a:bodyPr/>
          <a:lstStyle/>
          <a:p>
            <a:fld id="{B3AFD237-ABCA-4CB5-B510-150C676172B6}" type="slidenum">
              <a:rPr lang="en-US" smtClean="0"/>
              <a:pPr/>
              <a:t>44</a:t>
            </a:fld>
            <a:endParaRPr lang="en-US"/>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4326167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PHILADELPHIA</a:t>
            </a:r>
          </a:p>
          <a:p>
            <a:r>
              <a:rPr lang="en-US" dirty="0" smtClean="0"/>
              <a:t>Rocky</a:t>
            </a:r>
          </a:p>
          <a:p>
            <a:r>
              <a:rPr lang="en-US" dirty="0" smtClean="0"/>
              <a:t>Hoagies</a:t>
            </a:r>
          </a:p>
          <a:p>
            <a:r>
              <a:rPr lang="en-US" dirty="0" smtClean="0"/>
              <a:t>Liberty Bell</a:t>
            </a:r>
          </a:p>
          <a:p>
            <a:r>
              <a:rPr lang="en-US" dirty="0" smtClean="0"/>
              <a:t>…this was not the city in Revelation</a:t>
            </a:r>
            <a:endParaRPr lang="en-US" dirty="0"/>
          </a:p>
        </p:txBody>
      </p:sp>
      <p:sp>
        <p:nvSpPr>
          <p:cNvPr id="4" name="Slide Number Placeholder 3"/>
          <p:cNvSpPr>
            <a:spLocks noGrp="1"/>
          </p:cNvSpPr>
          <p:nvPr>
            <p:ph type="sldNum" sz="quarter" idx="10"/>
          </p:nvPr>
        </p:nvSpPr>
        <p:spPr/>
        <p:txBody>
          <a:bodyPr/>
          <a:lstStyle/>
          <a:p>
            <a:fld id="{B3AFD237-ABCA-4CB5-B510-150C676172B6}" type="slidenum">
              <a:rPr lang="en-US" smtClean="0"/>
              <a:pPr/>
              <a:t>45</a:t>
            </a:fld>
            <a:endParaRPr lang="en-US"/>
          </a:p>
        </p:txBody>
      </p:sp>
    </p:spTree>
    <p:extLst>
      <p:ext uri="{BB962C8B-B14F-4D97-AF65-F5344CB8AC3E}">
        <p14:creationId xmlns:p14="http://schemas.microsoft.com/office/powerpoint/2010/main" val="31211458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ANCIENT PHILADELPHIA</a:t>
            </a:r>
          </a:p>
          <a:p>
            <a:pPr lvl="1"/>
            <a:r>
              <a:rPr lang="en-US" dirty="0" smtClean="0"/>
              <a:t>Ancient Philadelphia is located on the </a:t>
            </a:r>
            <a:r>
              <a:rPr lang="en-US" dirty="0" err="1" smtClean="0"/>
              <a:t>Cogamis</a:t>
            </a:r>
            <a:r>
              <a:rPr lang="en-US" dirty="0" smtClean="0"/>
              <a:t> River in western Asia Minor, about 80 miles east of ancient Smyrna.</a:t>
            </a:r>
          </a:p>
          <a:p>
            <a:pPr marL="55563" lvl="1" indent="0">
              <a:buNone/>
            </a:pPr>
            <a:r>
              <a:rPr lang="en-US" dirty="0" smtClean="0"/>
              <a:t> </a:t>
            </a:r>
          </a:p>
          <a:p>
            <a:pPr lvl="1"/>
            <a:r>
              <a:rPr lang="en-US" dirty="0" smtClean="0"/>
              <a:t>Philadelphia was known for its variety of temples and worship centers.</a:t>
            </a:r>
          </a:p>
          <a:p>
            <a:pPr marL="55563" lvl="1" indent="0">
              <a:buNone/>
            </a:pPr>
            <a:r>
              <a:rPr lang="en-US" dirty="0" smtClean="0"/>
              <a:t> </a:t>
            </a:r>
          </a:p>
          <a:p>
            <a:pPr lvl="1"/>
            <a:r>
              <a:rPr lang="en-US" dirty="0" smtClean="0"/>
              <a:t>Today, Philadelphia is known as the Turkish city of </a:t>
            </a:r>
            <a:r>
              <a:rPr lang="en-US" dirty="0" err="1" smtClean="0"/>
              <a:t>Alasehir</a:t>
            </a:r>
            <a:r>
              <a:rPr lang="en-US" dirty="0" smtClean="0"/>
              <a:t>. </a:t>
            </a:r>
          </a:p>
          <a:p>
            <a:pPr lvl="1"/>
            <a:endParaRPr lang="en-US" dirty="0" smtClean="0"/>
          </a:p>
          <a:p>
            <a:pPr lvl="1"/>
            <a:r>
              <a:rPr lang="en-US" dirty="0" smtClean="0"/>
              <a:t>Due to a series of ancient earthquakes, there isn’t much left of ancient Philadelphia, and archaeology is limited to foundation stones and a few Roman columns. </a:t>
            </a:r>
          </a:p>
          <a:p>
            <a:pPr lvl="1"/>
            <a:endParaRPr lang="en-US" dirty="0" smtClean="0"/>
          </a:p>
          <a:p>
            <a:pPr lvl="1"/>
            <a:r>
              <a:rPr lang="en-US" dirty="0" smtClean="0"/>
              <a:t>Philadelphia:  King </a:t>
            </a:r>
            <a:r>
              <a:rPr lang="en-US" dirty="0" err="1" smtClean="0"/>
              <a:t>Eumenes</a:t>
            </a:r>
            <a:r>
              <a:rPr lang="en-US" dirty="0" smtClean="0"/>
              <a:t> II of </a:t>
            </a:r>
            <a:r>
              <a:rPr lang="en-US" dirty="0" err="1" smtClean="0"/>
              <a:t>Pergamon</a:t>
            </a:r>
            <a:r>
              <a:rPr lang="en-US" dirty="0" smtClean="0"/>
              <a:t>  (197–160 BC) named the city for the love of his brother, who would be his successor.</a:t>
            </a:r>
          </a:p>
          <a:p>
            <a:pPr indent="-111125"/>
            <a:endParaRPr lang="en-US" dirty="0" smtClean="0"/>
          </a:p>
          <a:p>
            <a:pPr indent="-111125"/>
            <a:r>
              <a:rPr lang="en-US" dirty="0" smtClean="0"/>
              <a:t>DISCUSSION</a:t>
            </a:r>
            <a:r>
              <a:rPr lang="en-US" dirty="0"/>
              <a:t>: </a:t>
            </a:r>
            <a:r>
              <a:rPr lang="en-US" b="0" dirty="0"/>
              <a:t>Why do you suppose Smyrna and Philadelphia were included in these chapters when there was nothing bad to say about them?</a:t>
            </a:r>
          </a:p>
          <a:p>
            <a:endParaRPr lang="en-US" dirty="0"/>
          </a:p>
          <a:p>
            <a:pPr lvl="1"/>
            <a:endParaRPr lang="en-US" dirty="0"/>
          </a:p>
        </p:txBody>
      </p:sp>
      <p:sp>
        <p:nvSpPr>
          <p:cNvPr id="4" name="Slide Number Placeholder 3"/>
          <p:cNvSpPr>
            <a:spLocks noGrp="1"/>
          </p:cNvSpPr>
          <p:nvPr>
            <p:ph type="sldNum" sz="quarter" idx="10"/>
          </p:nvPr>
        </p:nvSpPr>
        <p:spPr/>
        <p:txBody>
          <a:bodyPr/>
          <a:lstStyle/>
          <a:p>
            <a:fld id="{B3AFD237-ABCA-4CB5-B510-150C676172B6}" type="slidenum">
              <a:rPr lang="en-US" smtClean="0"/>
              <a:pPr/>
              <a:t>46</a:t>
            </a:fld>
            <a:endParaRPr lang="en-US"/>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23503643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LAODICEA</a:t>
            </a:r>
          </a:p>
          <a:p>
            <a:pPr rtl="0"/>
            <a:r>
              <a:rPr lang="en-US" dirty="0" smtClean="0"/>
              <a:t>Rev. 3:14-22</a:t>
            </a:r>
            <a:r>
              <a:rPr lang="en-US" baseline="0" dirty="0" smtClean="0"/>
              <a:t> (NIV) </a:t>
            </a:r>
            <a:r>
              <a:rPr lang="en-US" sz="1200" b="0" i="0" u="none" strike="noStrike" kern="1200" baseline="30000" dirty="0" smtClean="0">
                <a:solidFill>
                  <a:schemeClr val="tx1"/>
                </a:solidFill>
                <a:latin typeface="Century Gothic" panose="020B0502020202020204" pitchFamily="34" charset="0"/>
                <a:ea typeface="+mn-ea"/>
                <a:cs typeface="Times New Roman" panose="02020603050405020304" pitchFamily="18" charset="0"/>
              </a:rPr>
              <a:t>4</a:t>
            </a:r>
            <a:r>
              <a:rPr lang="en-US" sz="1200" b="0" i="0" u="none" strike="noStrike" kern="1200" baseline="0" dirty="0" smtClean="0">
                <a:solidFill>
                  <a:schemeClr val="tx1"/>
                </a:solidFill>
                <a:latin typeface="Century Gothic" panose="020B0502020202020204" pitchFamily="34" charset="0"/>
                <a:ea typeface="+mn-ea"/>
                <a:cs typeface="Times New Roman" panose="02020603050405020304" pitchFamily="18" charset="0"/>
              </a:rPr>
              <a:t> "To the angel of the church in Laodicea write: These are the words of the Amen, the faithful and true witness, the ruler of God's creation.</a:t>
            </a:r>
            <a:r>
              <a:rPr lang="en-US" sz="1200" b="0" i="0" u="none" strike="noStrike" kern="1200" dirty="0" smtClean="0">
                <a:solidFill>
                  <a:schemeClr val="tx1"/>
                </a:solidFill>
                <a:latin typeface="Century Gothic" panose="020B0502020202020204" pitchFamily="34" charset="0"/>
                <a:ea typeface="+mn-ea"/>
                <a:cs typeface="Times New Roman" panose="02020603050405020304" pitchFamily="18" charset="0"/>
              </a:rPr>
              <a:t> </a:t>
            </a:r>
            <a:r>
              <a:rPr lang="en-US" sz="1200" b="0" i="0" u="none" strike="noStrike" kern="1200" baseline="30000" dirty="0" smtClean="0">
                <a:solidFill>
                  <a:schemeClr val="tx1"/>
                </a:solidFill>
                <a:latin typeface="Century Gothic" panose="020B0502020202020204" pitchFamily="34" charset="0"/>
                <a:ea typeface="+mn-ea"/>
                <a:cs typeface="Times New Roman" panose="02020603050405020304" pitchFamily="18" charset="0"/>
              </a:rPr>
              <a:t>15</a:t>
            </a:r>
            <a:r>
              <a:rPr lang="en-US" sz="1200" b="0" i="0" u="none" strike="noStrike" kern="1200" baseline="0" dirty="0" smtClean="0">
                <a:solidFill>
                  <a:schemeClr val="tx1"/>
                </a:solidFill>
                <a:latin typeface="Century Gothic" panose="020B0502020202020204" pitchFamily="34" charset="0"/>
                <a:ea typeface="+mn-ea"/>
                <a:cs typeface="Times New Roman" panose="02020603050405020304" pitchFamily="18" charset="0"/>
              </a:rPr>
              <a:t> I know your deeds, that </a:t>
            </a:r>
            <a:r>
              <a:rPr lang="en-US" sz="1200" b="0" i="0" u="sng" strike="noStrike" kern="1200" baseline="0" dirty="0" smtClean="0">
                <a:solidFill>
                  <a:schemeClr val="tx1"/>
                </a:solidFill>
                <a:latin typeface="Century Gothic" panose="020B0502020202020204" pitchFamily="34" charset="0"/>
                <a:ea typeface="+mn-ea"/>
                <a:cs typeface="Times New Roman" panose="02020603050405020304" pitchFamily="18" charset="0"/>
              </a:rPr>
              <a:t>you are neither cold nor hot</a:t>
            </a:r>
            <a:r>
              <a:rPr lang="en-US" sz="1200" b="0" i="0" u="none" strike="noStrike" kern="1200" baseline="0" dirty="0" smtClean="0">
                <a:solidFill>
                  <a:schemeClr val="tx1"/>
                </a:solidFill>
                <a:latin typeface="Century Gothic" panose="020B0502020202020204" pitchFamily="34" charset="0"/>
                <a:ea typeface="+mn-ea"/>
                <a:cs typeface="Times New Roman" panose="02020603050405020304" pitchFamily="18" charset="0"/>
              </a:rPr>
              <a:t>. I wish you were either one or the other!</a:t>
            </a:r>
            <a:r>
              <a:rPr lang="en-US" sz="1200" b="0" i="0" u="none" strike="noStrike" kern="1200" dirty="0" smtClean="0">
                <a:solidFill>
                  <a:schemeClr val="tx1"/>
                </a:solidFill>
                <a:latin typeface="Century Gothic" panose="020B0502020202020204" pitchFamily="34" charset="0"/>
                <a:ea typeface="+mn-ea"/>
                <a:cs typeface="Times New Roman" panose="02020603050405020304" pitchFamily="18" charset="0"/>
              </a:rPr>
              <a:t> </a:t>
            </a:r>
            <a:r>
              <a:rPr lang="en-US" sz="1200" b="0" i="0" u="none" strike="noStrike" kern="1200" baseline="30000" dirty="0" smtClean="0">
                <a:solidFill>
                  <a:schemeClr val="tx1"/>
                </a:solidFill>
                <a:latin typeface="Century Gothic" panose="020B0502020202020204" pitchFamily="34" charset="0"/>
                <a:ea typeface="+mn-ea"/>
                <a:cs typeface="Times New Roman" panose="02020603050405020304" pitchFamily="18" charset="0"/>
              </a:rPr>
              <a:t>16</a:t>
            </a:r>
            <a:r>
              <a:rPr lang="en-US" sz="1200" b="0" i="0" u="none" strike="noStrike" kern="1200" baseline="0" dirty="0" smtClean="0">
                <a:solidFill>
                  <a:schemeClr val="tx1"/>
                </a:solidFill>
                <a:latin typeface="Century Gothic" panose="020B0502020202020204" pitchFamily="34" charset="0"/>
                <a:ea typeface="+mn-ea"/>
                <a:cs typeface="Times New Roman" panose="02020603050405020304" pitchFamily="18" charset="0"/>
              </a:rPr>
              <a:t> So, because you are lukewarm-- neither hot nor cold-- </a:t>
            </a:r>
            <a:r>
              <a:rPr lang="en-US" sz="1200" b="0" i="0" u="sng" strike="noStrike" kern="1200" baseline="0" dirty="0" smtClean="0">
                <a:solidFill>
                  <a:schemeClr val="tx1"/>
                </a:solidFill>
                <a:latin typeface="Century Gothic" panose="020B0502020202020204" pitchFamily="34" charset="0"/>
                <a:ea typeface="+mn-ea"/>
                <a:cs typeface="Times New Roman" panose="02020603050405020304" pitchFamily="18" charset="0"/>
              </a:rPr>
              <a:t>I am about to spit you out of my mouth</a:t>
            </a:r>
            <a:r>
              <a:rPr lang="en-US" sz="1200" b="0" i="0" u="none" strike="noStrike" kern="1200" baseline="0" dirty="0" smtClean="0">
                <a:solidFill>
                  <a:schemeClr val="tx1"/>
                </a:solidFill>
                <a:latin typeface="Century Gothic" panose="020B0502020202020204" pitchFamily="34" charset="0"/>
                <a:ea typeface="+mn-ea"/>
                <a:cs typeface="Times New Roman" panose="02020603050405020304" pitchFamily="18" charset="0"/>
              </a:rPr>
              <a:t>.</a:t>
            </a:r>
            <a:r>
              <a:rPr lang="en-US" sz="1200" b="0" i="0" u="none" strike="noStrike" kern="1200" dirty="0" smtClean="0">
                <a:solidFill>
                  <a:schemeClr val="tx1"/>
                </a:solidFill>
                <a:latin typeface="Century Gothic" panose="020B0502020202020204" pitchFamily="34" charset="0"/>
                <a:ea typeface="+mn-ea"/>
                <a:cs typeface="Times New Roman" panose="02020603050405020304" pitchFamily="18" charset="0"/>
              </a:rPr>
              <a:t> </a:t>
            </a:r>
            <a:r>
              <a:rPr lang="en-US" sz="1200" b="0" i="0" u="none" strike="noStrike" kern="1200" baseline="30000" dirty="0" smtClean="0">
                <a:solidFill>
                  <a:schemeClr val="tx1"/>
                </a:solidFill>
                <a:latin typeface="Century Gothic" panose="020B0502020202020204" pitchFamily="34" charset="0"/>
                <a:ea typeface="+mn-ea"/>
                <a:cs typeface="Times New Roman" panose="02020603050405020304" pitchFamily="18" charset="0"/>
              </a:rPr>
              <a:t>17</a:t>
            </a:r>
            <a:r>
              <a:rPr lang="en-US" sz="1200" b="0" i="0" u="none" strike="noStrike" kern="1200" baseline="0" dirty="0" smtClean="0">
                <a:solidFill>
                  <a:schemeClr val="tx1"/>
                </a:solidFill>
                <a:latin typeface="Century Gothic" panose="020B0502020202020204" pitchFamily="34" charset="0"/>
                <a:ea typeface="+mn-ea"/>
                <a:cs typeface="Times New Roman" panose="02020603050405020304" pitchFamily="18" charset="0"/>
              </a:rPr>
              <a:t> You say, 'I am rich; I have acquired wealth and do not need a thing.' But you do not realize that you are wretched, pitiful, poor, blind and naked.</a:t>
            </a:r>
            <a:r>
              <a:rPr lang="en-US" sz="1200" b="0" i="0" u="none" strike="noStrike" kern="1200" dirty="0" smtClean="0">
                <a:solidFill>
                  <a:schemeClr val="tx1"/>
                </a:solidFill>
                <a:latin typeface="Century Gothic" panose="020B0502020202020204" pitchFamily="34" charset="0"/>
                <a:ea typeface="+mn-ea"/>
                <a:cs typeface="Times New Roman" panose="02020603050405020304" pitchFamily="18" charset="0"/>
              </a:rPr>
              <a:t> </a:t>
            </a:r>
            <a:r>
              <a:rPr lang="en-US" sz="1200" b="0" i="0" u="none" strike="noStrike" kern="1200" baseline="30000" dirty="0" smtClean="0">
                <a:solidFill>
                  <a:schemeClr val="tx1"/>
                </a:solidFill>
                <a:latin typeface="Century Gothic" panose="020B0502020202020204" pitchFamily="34" charset="0"/>
                <a:ea typeface="+mn-ea"/>
                <a:cs typeface="Times New Roman" panose="02020603050405020304" pitchFamily="18" charset="0"/>
              </a:rPr>
              <a:t>18</a:t>
            </a:r>
            <a:r>
              <a:rPr lang="en-US" sz="1200" b="0" i="0" u="none" strike="noStrike" kern="1200" baseline="0" dirty="0" smtClean="0">
                <a:solidFill>
                  <a:schemeClr val="tx1"/>
                </a:solidFill>
                <a:latin typeface="Century Gothic" panose="020B0502020202020204" pitchFamily="34" charset="0"/>
                <a:ea typeface="+mn-ea"/>
                <a:cs typeface="Times New Roman" panose="02020603050405020304" pitchFamily="18" charset="0"/>
              </a:rPr>
              <a:t> I counsel you to buy from me gold refined in the fire, so you can become rich; and white clothes to wear, so you can cover your shameful nakedness; and salve to put on your eyes, so you can see.</a:t>
            </a:r>
            <a:r>
              <a:rPr lang="en-US" sz="1200" b="0" i="0" u="none" strike="noStrike" kern="1200" dirty="0" smtClean="0">
                <a:solidFill>
                  <a:schemeClr val="tx1"/>
                </a:solidFill>
                <a:latin typeface="Century Gothic" panose="020B0502020202020204" pitchFamily="34" charset="0"/>
                <a:ea typeface="+mn-ea"/>
                <a:cs typeface="Times New Roman" panose="02020603050405020304" pitchFamily="18" charset="0"/>
              </a:rPr>
              <a:t> </a:t>
            </a:r>
            <a:r>
              <a:rPr lang="en-US" sz="1200" b="0" i="0" u="none" strike="noStrike" kern="1200" baseline="30000" dirty="0" smtClean="0">
                <a:solidFill>
                  <a:schemeClr val="tx1"/>
                </a:solidFill>
                <a:latin typeface="Century Gothic" panose="020B0502020202020204" pitchFamily="34" charset="0"/>
                <a:ea typeface="+mn-ea"/>
                <a:cs typeface="Times New Roman" panose="02020603050405020304" pitchFamily="18" charset="0"/>
              </a:rPr>
              <a:t>19</a:t>
            </a:r>
            <a:r>
              <a:rPr lang="en-US" sz="1200" b="0" i="0" u="none" strike="noStrike" kern="1200" baseline="0" dirty="0" smtClean="0">
                <a:solidFill>
                  <a:schemeClr val="tx1"/>
                </a:solidFill>
                <a:latin typeface="Century Gothic" panose="020B0502020202020204" pitchFamily="34" charset="0"/>
                <a:ea typeface="+mn-ea"/>
                <a:cs typeface="Times New Roman" panose="02020603050405020304" pitchFamily="18" charset="0"/>
              </a:rPr>
              <a:t> </a:t>
            </a:r>
            <a:r>
              <a:rPr lang="en-US" sz="1200" b="0" i="0" u="sng" strike="noStrike" kern="1200" baseline="0" dirty="0" smtClean="0">
                <a:solidFill>
                  <a:schemeClr val="tx1"/>
                </a:solidFill>
                <a:latin typeface="Century Gothic" panose="020B0502020202020204" pitchFamily="34" charset="0"/>
                <a:ea typeface="+mn-ea"/>
                <a:cs typeface="Times New Roman" panose="02020603050405020304" pitchFamily="18" charset="0"/>
              </a:rPr>
              <a:t>Those whom I love I rebuke and discipline</a:t>
            </a:r>
            <a:r>
              <a:rPr lang="en-US" sz="1200" b="0" i="0" u="none" strike="noStrike" kern="1200" baseline="0" dirty="0" smtClean="0">
                <a:solidFill>
                  <a:schemeClr val="tx1"/>
                </a:solidFill>
                <a:latin typeface="Century Gothic" panose="020B0502020202020204" pitchFamily="34" charset="0"/>
                <a:ea typeface="+mn-ea"/>
                <a:cs typeface="Times New Roman" panose="02020603050405020304" pitchFamily="18" charset="0"/>
              </a:rPr>
              <a:t>. So be earnest and repent.</a:t>
            </a:r>
            <a:r>
              <a:rPr lang="en-US" sz="1200" b="0" i="0" u="none" strike="noStrike" kern="1200" dirty="0" smtClean="0">
                <a:solidFill>
                  <a:schemeClr val="tx1"/>
                </a:solidFill>
                <a:latin typeface="Century Gothic" panose="020B0502020202020204" pitchFamily="34" charset="0"/>
                <a:ea typeface="+mn-ea"/>
                <a:cs typeface="Times New Roman" panose="02020603050405020304" pitchFamily="18" charset="0"/>
              </a:rPr>
              <a:t> </a:t>
            </a:r>
            <a:r>
              <a:rPr lang="en-US" sz="1200" b="0" i="0" u="none" strike="noStrike" kern="1200" baseline="30000" dirty="0" smtClean="0">
                <a:solidFill>
                  <a:schemeClr val="tx1"/>
                </a:solidFill>
                <a:latin typeface="Century Gothic" panose="020B0502020202020204" pitchFamily="34" charset="0"/>
                <a:ea typeface="+mn-ea"/>
                <a:cs typeface="Times New Roman" panose="02020603050405020304" pitchFamily="18" charset="0"/>
              </a:rPr>
              <a:t>20</a:t>
            </a:r>
            <a:r>
              <a:rPr lang="en-US" sz="1200" b="0" i="0" u="none" strike="noStrike" kern="1200" baseline="0" dirty="0" smtClean="0">
                <a:solidFill>
                  <a:schemeClr val="tx1"/>
                </a:solidFill>
                <a:latin typeface="Century Gothic" panose="020B0502020202020204" pitchFamily="34" charset="0"/>
                <a:ea typeface="+mn-ea"/>
                <a:cs typeface="Times New Roman" panose="02020603050405020304" pitchFamily="18" charset="0"/>
              </a:rPr>
              <a:t> </a:t>
            </a:r>
            <a:r>
              <a:rPr lang="en-US" sz="1200" b="0" i="0" u="sng" strike="noStrike" kern="1200" baseline="0" dirty="0" smtClean="0">
                <a:solidFill>
                  <a:schemeClr val="tx1"/>
                </a:solidFill>
                <a:latin typeface="Century Gothic" panose="020B0502020202020204" pitchFamily="34" charset="0"/>
                <a:ea typeface="+mn-ea"/>
                <a:cs typeface="Times New Roman" panose="02020603050405020304" pitchFamily="18" charset="0"/>
              </a:rPr>
              <a:t>Here I am! I stand at the door and knock</a:t>
            </a:r>
            <a:r>
              <a:rPr lang="en-US" sz="1200" b="0" i="0" u="none" strike="noStrike" kern="1200" baseline="0" dirty="0" smtClean="0">
                <a:solidFill>
                  <a:schemeClr val="tx1"/>
                </a:solidFill>
                <a:latin typeface="Century Gothic" panose="020B0502020202020204" pitchFamily="34" charset="0"/>
                <a:ea typeface="+mn-ea"/>
                <a:cs typeface="Times New Roman" panose="02020603050405020304" pitchFamily="18" charset="0"/>
              </a:rPr>
              <a:t>. If anyone hears my voice and opens the door, I will come in and eat with that person, and they with me.</a:t>
            </a:r>
            <a:r>
              <a:rPr lang="en-US" sz="1200" b="0" i="0" u="none" strike="noStrike" kern="1200" dirty="0" smtClean="0">
                <a:solidFill>
                  <a:schemeClr val="tx1"/>
                </a:solidFill>
                <a:latin typeface="Century Gothic" panose="020B0502020202020204" pitchFamily="34" charset="0"/>
                <a:ea typeface="+mn-ea"/>
                <a:cs typeface="Times New Roman" panose="02020603050405020304" pitchFamily="18" charset="0"/>
              </a:rPr>
              <a:t> </a:t>
            </a:r>
            <a:r>
              <a:rPr lang="en-US" sz="1200" b="0" i="0" u="none" strike="noStrike" kern="1200" baseline="30000" dirty="0" smtClean="0">
                <a:solidFill>
                  <a:schemeClr val="tx1"/>
                </a:solidFill>
                <a:latin typeface="Century Gothic" panose="020B0502020202020204" pitchFamily="34" charset="0"/>
                <a:ea typeface="+mn-ea"/>
                <a:cs typeface="Times New Roman" panose="02020603050405020304" pitchFamily="18" charset="0"/>
              </a:rPr>
              <a:t>21</a:t>
            </a:r>
            <a:r>
              <a:rPr lang="en-US" sz="1200" b="0" i="0" u="none" strike="noStrike" kern="1200" baseline="0" dirty="0" smtClean="0">
                <a:solidFill>
                  <a:schemeClr val="tx1"/>
                </a:solidFill>
                <a:latin typeface="Century Gothic" panose="020B0502020202020204" pitchFamily="34" charset="0"/>
                <a:ea typeface="+mn-ea"/>
                <a:cs typeface="Times New Roman" panose="02020603050405020304" pitchFamily="18" charset="0"/>
              </a:rPr>
              <a:t> To the one who is victorious, I will give the right to sit with me on my throne, just as I was victorious and sat down with my Father on his throne.</a:t>
            </a:r>
            <a:r>
              <a:rPr lang="en-US" sz="1200" b="0" i="0" u="none" strike="noStrike" kern="1200" dirty="0" smtClean="0">
                <a:solidFill>
                  <a:schemeClr val="tx1"/>
                </a:solidFill>
                <a:latin typeface="Century Gothic" panose="020B0502020202020204" pitchFamily="34" charset="0"/>
                <a:ea typeface="+mn-ea"/>
                <a:cs typeface="Times New Roman" panose="02020603050405020304" pitchFamily="18" charset="0"/>
              </a:rPr>
              <a:t> </a:t>
            </a:r>
            <a:r>
              <a:rPr lang="en-US" sz="1200" b="0" i="0" u="none" strike="noStrike" kern="1200" baseline="30000" dirty="0" smtClean="0">
                <a:solidFill>
                  <a:schemeClr val="tx1"/>
                </a:solidFill>
                <a:latin typeface="Century Gothic" panose="020B0502020202020204" pitchFamily="34" charset="0"/>
                <a:ea typeface="+mn-ea"/>
                <a:cs typeface="Times New Roman" panose="02020603050405020304" pitchFamily="18" charset="0"/>
              </a:rPr>
              <a:t>22</a:t>
            </a:r>
            <a:r>
              <a:rPr lang="en-US" sz="1200" b="0" i="0" u="none" strike="noStrike" kern="1200" baseline="0" dirty="0" smtClean="0">
                <a:solidFill>
                  <a:schemeClr val="tx1"/>
                </a:solidFill>
                <a:latin typeface="Century Gothic" panose="020B0502020202020204" pitchFamily="34" charset="0"/>
                <a:ea typeface="+mn-ea"/>
                <a:cs typeface="Times New Roman" panose="02020603050405020304" pitchFamily="18" charset="0"/>
              </a:rPr>
              <a:t> Whoever has ears, let them hear what the Spirit says to the churches.“</a:t>
            </a:r>
          </a:p>
          <a:p>
            <a:pPr rtl="0"/>
            <a:endParaRPr lang="en-US" dirty="0" smtClean="0"/>
          </a:p>
          <a:p>
            <a:pPr rtl="0"/>
            <a:r>
              <a:rPr lang="en-US" dirty="0" smtClean="0"/>
              <a:t>CLASS?</a:t>
            </a:r>
          </a:p>
          <a:p>
            <a:r>
              <a:rPr lang="en-US" sz="1200" b="0" i="0" u="sng" strike="noStrike" kern="1200" baseline="0" dirty="0" smtClean="0">
                <a:solidFill>
                  <a:schemeClr val="tx1"/>
                </a:solidFill>
                <a:latin typeface="Century Gothic" panose="020B0502020202020204" pitchFamily="34" charset="0"/>
                <a:ea typeface="+mn-ea"/>
                <a:cs typeface="Times New Roman" panose="02020603050405020304" pitchFamily="18" charset="0"/>
              </a:rPr>
              <a:t>Main characteristic</a:t>
            </a:r>
            <a:r>
              <a:rPr lang="en-US" b="0" dirty="0"/>
              <a:t>? you are neither cold nor </a:t>
            </a:r>
            <a:r>
              <a:rPr lang="en-US" b="0" dirty="0" smtClean="0"/>
              <a:t>hot (3:15)</a:t>
            </a:r>
            <a:endParaRPr lang="en-US" sz="1200" b="0" i="0" u="none" strike="noStrike" kern="1200" baseline="0" dirty="0" smtClean="0">
              <a:solidFill>
                <a:schemeClr val="tx1"/>
              </a:solidFill>
              <a:latin typeface="Century Gothic" panose="020B0502020202020204" pitchFamily="34" charset="0"/>
              <a:ea typeface="+mn-ea"/>
              <a:cs typeface="Times New Roman" panose="02020603050405020304" pitchFamily="18" charset="0"/>
            </a:endParaRPr>
          </a:p>
          <a:p>
            <a:pPr rtl="0"/>
            <a:r>
              <a:rPr lang="en-US" b="0" u="sng" dirty="0" smtClean="0"/>
              <a:t>Praise</a:t>
            </a:r>
            <a:r>
              <a:rPr lang="en-US" b="0" dirty="0" smtClean="0"/>
              <a:t>? None</a:t>
            </a:r>
          </a:p>
          <a:p>
            <a:r>
              <a:rPr lang="en-US" sz="1200" b="0" i="0" u="sng" strike="noStrike" kern="1200" baseline="0" dirty="0" smtClean="0">
                <a:solidFill>
                  <a:schemeClr val="tx1"/>
                </a:solidFill>
                <a:latin typeface="Century Gothic" panose="020B0502020202020204" pitchFamily="34" charset="0"/>
                <a:ea typeface="+mn-ea"/>
                <a:cs typeface="Times New Roman" panose="02020603050405020304" pitchFamily="18" charset="0"/>
              </a:rPr>
              <a:t>Warning</a:t>
            </a:r>
            <a:r>
              <a:rPr lang="en-US" b="0" dirty="0"/>
              <a:t>? I am about to spit you out of my </a:t>
            </a:r>
            <a:r>
              <a:rPr lang="en-US" b="0" dirty="0" smtClean="0"/>
              <a:t>mouth (3:16)</a:t>
            </a:r>
            <a:endParaRPr lang="en-US" sz="1200" b="0" i="0" u="none" strike="noStrike" kern="1200" baseline="0" dirty="0" smtClean="0">
              <a:solidFill>
                <a:schemeClr val="tx1"/>
              </a:solidFill>
              <a:latin typeface="Century Gothic" panose="020B0502020202020204" pitchFamily="34" charset="0"/>
              <a:ea typeface="+mn-ea"/>
              <a:cs typeface="Times New Roman" panose="02020603050405020304" pitchFamily="18" charset="0"/>
            </a:endParaRPr>
          </a:p>
          <a:p>
            <a:pPr rtl="0"/>
            <a:r>
              <a:rPr lang="en-US" sz="1200" b="0" i="0" u="none" strike="noStrike" baseline="0" dirty="0" smtClean="0"/>
              <a:t> </a:t>
            </a:r>
            <a:r>
              <a:rPr lang="en-US" sz="1200" b="0" i="0" u="none" strike="noStrike" kern="1200" baseline="0" dirty="0" smtClean="0">
                <a:solidFill>
                  <a:schemeClr val="tx1"/>
                </a:solidFill>
                <a:latin typeface="Century Gothic" panose="020B0502020202020204" pitchFamily="34" charset="0"/>
                <a:ea typeface="+mn-ea"/>
                <a:cs typeface="Times New Roman" panose="02020603050405020304" pitchFamily="18" charset="0"/>
              </a:rPr>
              <a:t> </a:t>
            </a:r>
            <a:endParaRPr lang="en-US" dirty="0" smtClean="0"/>
          </a:p>
        </p:txBody>
      </p:sp>
      <p:sp>
        <p:nvSpPr>
          <p:cNvPr id="4" name="Slide Number Placeholder 3"/>
          <p:cNvSpPr>
            <a:spLocks noGrp="1"/>
          </p:cNvSpPr>
          <p:nvPr>
            <p:ph type="sldNum" sz="quarter" idx="10"/>
          </p:nvPr>
        </p:nvSpPr>
        <p:spPr/>
        <p:txBody>
          <a:bodyPr/>
          <a:lstStyle/>
          <a:p>
            <a:fld id="{B3AFD237-ABCA-4CB5-B510-150C676172B6}" type="slidenum">
              <a:rPr lang="en-US" smtClean="0"/>
              <a:pPr/>
              <a:t>47</a:t>
            </a:fld>
            <a:endParaRPr lang="en-US"/>
          </a:p>
        </p:txBody>
      </p:sp>
    </p:spTree>
    <p:extLst>
      <p:ext uri="{BB962C8B-B14F-4D97-AF65-F5344CB8AC3E}">
        <p14:creationId xmlns:p14="http://schemas.microsoft.com/office/powerpoint/2010/main" val="23930832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Laodicea</a:t>
            </a:r>
          </a:p>
          <a:p>
            <a:pPr lvl="1"/>
            <a:r>
              <a:rPr lang="en-US" dirty="0" smtClean="0"/>
              <a:t>Banking and the manufacture of black wool clothing made Laodicea a very rich town. </a:t>
            </a:r>
          </a:p>
          <a:p>
            <a:pPr lvl="1"/>
            <a:r>
              <a:rPr lang="en-US" dirty="0" smtClean="0"/>
              <a:t>Laodicea’s water supply was channeled from hot springs some distance away…by the time it reached Laodicea it was tepid. </a:t>
            </a:r>
          </a:p>
          <a:p>
            <a:pPr lvl="1"/>
            <a:r>
              <a:rPr lang="en-US" dirty="0" smtClean="0"/>
              <a:t>The church was like its water – lukewarm. </a:t>
            </a:r>
          </a:p>
          <a:p>
            <a:pPr lvl="1"/>
            <a:endParaRPr lang="en-US" dirty="0" smtClean="0"/>
          </a:p>
          <a:p>
            <a:pPr lvl="1"/>
            <a:r>
              <a:rPr lang="en-US" dirty="0" smtClean="0"/>
              <a:t>The believers didn’t stand for anything and became very idle…”whatever” </a:t>
            </a:r>
          </a:p>
          <a:p>
            <a:pPr lvl="1"/>
            <a:r>
              <a:rPr lang="en-US" dirty="0" smtClean="0"/>
              <a:t>Wealth, luxury, and ease can make people feel confident, satisfied and complacent. </a:t>
            </a:r>
          </a:p>
          <a:p>
            <a:pPr lvl="1"/>
            <a:endParaRPr lang="en-US" dirty="0" smtClean="0"/>
          </a:p>
          <a:p>
            <a:pPr lvl="1"/>
            <a:r>
              <a:rPr lang="en-US" dirty="0" smtClean="0"/>
              <a:t>By neglecting to do anything for Christ, the church had become hardened and self-satisfied, it became spiritually indifferent.</a:t>
            </a:r>
          </a:p>
          <a:p>
            <a:endParaRPr lang="en-US" dirty="0" smtClean="0"/>
          </a:p>
          <a:p>
            <a:r>
              <a:rPr lang="en-US" dirty="0" smtClean="0"/>
              <a:t>DISCUSSION</a:t>
            </a:r>
            <a:endParaRPr lang="en-US" dirty="0"/>
          </a:p>
          <a:p>
            <a:r>
              <a:rPr lang="en-US" b="0" dirty="0"/>
              <a:t>What conditions can cause a church to become “lukewarm” like the church in Laodicea?</a:t>
            </a:r>
          </a:p>
          <a:p>
            <a:endParaRPr lang="en-US" dirty="0" smtClean="0"/>
          </a:p>
          <a:p>
            <a:endParaRPr lang="en-US" dirty="0" smtClean="0"/>
          </a:p>
          <a:p>
            <a:endParaRPr lang="en-US" dirty="0" smtClean="0"/>
          </a:p>
          <a:p>
            <a:endParaRPr lang="en-US" dirty="0" smtClean="0"/>
          </a:p>
          <a:p>
            <a:r>
              <a:rPr lang="en-US" dirty="0" smtClean="0">
                <a:solidFill>
                  <a:schemeClr val="bg1">
                    <a:lumMod val="65000"/>
                  </a:schemeClr>
                </a:solidFill>
              </a:rPr>
              <a:t>Alexander, David and Pat Alexander. Eerdmans' Handbook to the Bible. Grand Rapids: William B. Eerdmans Publishing, 1973, p. 650.</a:t>
            </a:r>
          </a:p>
          <a:p>
            <a:endParaRPr lang="en-US" dirty="0"/>
          </a:p>
        </p:txBody>
      </p:sp>
      <p:sp>
        <p:nvSpPr>
          <p:cNvPr id="4" name="Slide Number Placeholder 3"/>
          <p:cNvSpPr>
            <a:spLocks noGrp="1"/>
          </p:cNvSpPr>
          <p:nvPr>
            <p:ph type="sldNum" sz="quarter" idx="10"/>
          </p:nvPr>
        </p:nvSpPr>
        <p:spPr/>
        <p:txBody>
          <a:bodyPr/>
          <a:lstStyle/>
          <a:p>
            <a:fld id="{B3AFD237-ABCA-4CB5-B510-150C676172B6}" type="slidenum">
              <a:rPr lang="en-US" smtClean="0"/>
              <a:pPr/>
              <a:t>48</a:t>
            </a:fld>
            <a:endParaRPr lang="en-US"/>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2545706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smtClean="0"/>
          </a:p>
          <a:p>
            <a:r>
              <a:rPr lang="en-US" dirty="0" smtClean="0"/>
              <a:t>PATMOS ISLAND</a:t>
            </a:r>
          </a:p>
          <a:p>
            <a:pPr lvl="1"/>
            <a:r>
              <a:rPr lang="en-US" altLang="en-US" dirty="0" smtClean="0"/>
              <a:t>10 x 6 miles</a:t>
            </a:r>
          </a:p>
          <a:p>
            <a:pPr lvl="1"/>
            <a:r>
              <a:rPr lang="en-US" dirty="0" smtClean="0"/>
              <a:t>Criminals were banished there</a:t>
            </a:r>
          </a:p>
          <a:p>
            <a:pPr lvl="1"/>
            <a:r>
              <a:rPr lang="en-US" dirty="0" smtClean="0"/>
              <a:t>Forced to work at hard labor in the mines and quarries</a:t>
            </a:r>
          </a:p>
          <a:p>
            <a:pPr lvl="1"/>
            <a:r>
              <a:rPr lang="en-US" dirty="0" smtClean="0"/>
              <a:t>John probably suffered from harsh treatment</a:t>
            </a:r>
          </a:p>
          <a:p>
            <a:pPr lvl="1"/>
            <a:endParaRPr lang="en-US" dirty="0" smtClean="0"/>
          </a:p>
          <a:p>
            <a:pPr lvl="1"/>
            <a:r>
              <a:rPr lang="en-US" dirty="0" smtClean="0"/>
              <a:t>Tradition </a:t>
            </a:r>
            <a:r>
              <a:rPr lang="en-US" dirty="0" smtClean="0">
                <a:sym typeface="Wingdings" pitchFamily="2" charset="2"/>
              </a:rPr>
              <a:t> He was there for 1 ½ years</a:t>
            </a:r>
          </a:p>
          <a:p>
            <a:pPr lvl="1"/>
            <a:r>
              <a:rPr lang="en-US" altLang="en-US" dirty="0" smtClean="0"/>
              <a:t>Rocky and almost treeless with many volcanic hills rising as high as 900 feet</a:t>
            </a:r>
          </a:p>
          <a:p>
            <a:pPr lvl="1"/>
            <a:r>
              <a:rPr lang="en-US" altLang="en-US" dirty="0" smtClean="0"/>
              <a:t>John probably lived in a cave </a:t>
            </a:r>
          </a:p>
          <a:p>
            <a:pPr lvl="1"/>
            <a:endParaRPr lang="en-US" altLang="en-US" dirty="0" smtClean="0"/>
          </a:p>
          <a:p>
            <a:r>
              <a:rPr lang="en-US" dirty="0" smtClean="0"/>
              <a:t>It was here that </a:t>
            </a:r>
            <a:r>
              <a:rPr lang="en-US" u="sng" dirty="0" smtClean="0"/>
              <a:t>God gave John the revelation of Jesus Christ </a:t>
            </a:r>
            <a:r>
              <a:rPr lang="en-US" dirty="0" smtClean="0"/>
              <a:t>to reveal the things that must soon take place.” Rev 1:1 (ESV)</a:t>
            </a:r>
          </a:p>
          <a:p>
            <a:pPr lvl="0"/>
            <a:endParaRPr lang="en-US" altLang="en-US" dirty="0" smtClean="0"/>
          </a:p>
          <a:p>
            <a:pPr lvl="0"/>
            <a:endParaRPr lang="en-US" altLang="en-US" dirty="0" smtClean="0"/>
          </a:p>
          <a:p>
            <a:pPr lvl="0"/>
            <a:endParaRPr lang="en-US" altLang="en-US" dirty="0"/>
          </a:p>
          <a:p>
            <a:pPr lvl="0"/>
            <a:endParaRPr lang="en-US" altLang="en-US" dirty="0" smtClean="0"/>
          </a:p>
          <a:p>
            <a:pPr lvl="0"/>
            <a:endParaRPr lang="en-US" altLang="en-US" dirty="0"/>
          </a:p>
          <a:p>
            <a:pPr lvl="0"/>
            <a:endParaRPr lang="en-US" altLang="en-US" dirty="0" smtClean="0"/>
          </a:p>
          <a:p>
            <a:pPr lvl="0"/>
            <a:endParaRPr lang="en-US" altLang="en-US" dirty="0"/>
          </a:p>
          <a:p>
            <a:pPr lvl="0"/>
            <a:r>
              <a:rPr lang="en-US" altLang="en-US" i="1" dirty="0" smtClean="0">
                <a:solidFill>
                  <a:schemeClr val="bg1">
                    <a:lumMod val="50000"/>
                  </a:schemeClr>
                </a:solidFill>
              </a:rPr>
              <a:t>Today, the island is known as Patino. </a:t>
            </a:r>
            <a:r>
              <a:rPr lang="en-US" i="1" dirty="0" smtClean="0">
                <a:solidFill>
                  <a:schemeClr val="bg1">
                    <a:lumMod val="50000"/>
                  </a:schemeClr>
                </a:solidFill>
              </a:rPr>
              <a:t>Population today about 3,000</a:t>
            </a:r>
          </a:p>
        </p:txBody>
      </p:sp>
      <p:sp>
        <p:nvSpPr>
          <p:cNvPr id="4" name="Slide Number Placeholder 3"/>
          <p:cNvSpPr>
            <a:spLocks noGrp="1"/>
          </p:cNvSpPr>
          <p:nvPr>
            <p:ph type="sldNum" sz="quarter" idx="10"/>
          </p:nvPr>
        </p:nvSpPr>
        <p:spPr/>
        <p:txBody>
          <a:bodyPr/>
          <a:lstStyle/>
          <a:p>
            <a:r>
              <a:rPr lang="en-US" smtClean="0"/>
              <a:t>SLIDE </a:t>
            </a:r>
            <a:fld id="{DE5238DE-9EE0-40FE-B5CB-77CB678D9501}" type="slidenum">
              <a:rPr lang="en-US" smtClean="0"/>
              <a:pPr/>
              <a:t>5</a:t>
            </a:fld>
            <a:endParaRPr lang="en-US" dirty="0"/>
          </a:p>
        </p:txBody>
      </p:sp>
      <p:sp>
        <p:nvSpPr>
          <p:cNvPr id="6" name="Slide Image Placeholder 5"/>
          <p:cNvSpPr>
            <a:spLocks noGrp="1" noRot="1" noChangeAspect="1"/>
          </p:cNvSpPr>
          <p:nvPr>
            <p:ph type="sldImg"/>
          </p:nvPr>
        </p:nvSpPr>
        <p:spPr/>
      </p:sp>
    </p:spTree>
    <p:extLst>
      <p:ext uri="{BB962C8B-B14F-4D97-AF65-F5344CB8AC3E}">
        <p14:creationId xmlns:p14="http://schemas.microsoft.com/office/powerpoint/2010/main" val="1931880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5/12/2018 12:48 PM</a:t>
            </a:fld>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a:t>
            </a:fld>
            <a:endParaRPr lang="en-US" dirty="0"/>
          </a:p>
        </p:txBody>
      </p:sp>
      <p:sp>
        <p:nvSpPr>
          <p:cNvPr id="12" name="Slide Image Placeholder 11"/>
          <p:cNvSpPr>
            <a:spLocks noGrp="1" noRot="1" noChangeAspect="1"/>
          </p:cNvSpPr>
          <p:nvPr>
            <p:ph type="sldImg"/>
          </p:nvPr>
        </p:nvSpPr>
        <p:spPr>
          <a:xfrm>
            <a:off x="1752600" y="684213"/>
            <a:ext cx="2819400" cy="1585912"/>
          </a:xfrm>
        </p:spPr>
      </p:sp>
      <p:sp>
        <p:nvSpPr>
          <p:cNvPr id="13" name="Notes Placeholder 12"/>
          <p:cNvSpPr>
            <a:spLocks noGrp="1"/>
          </p:cNvSpPr>
          <p:nvPr>
            <p:ph type="body" idx="1"/>
          </p:nvPr>
        </p:nvSpPr>
        <p:spPr/>
        <p:txBody>
          <a:bodyPr/>
          <a:lstStyle/>
          <a:p>
            <a:r>
              <a:rPr lang="en-US" dirty="0" smtClean="0"/>
              <a:t>HANDOUTS</a:t>
            </a:r>
            <a:endParaRPr lang="en-US" dirty="0"/>
          </a:p>
        </p:txBody>
      </p:sp>
    </p:spTree>
    <p:extLst>
      <p:ext uri="{BB962C8B-B14F-4D97-AF65-F5344CB8AC3E}">
        <p14:creationId xmlns:p14="http://schemas.microsoft.com/office/powerpoint/2010/main" val="175590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2600" y="684213"/>
            <a:ext cx="2819400" cy="1585912"/>
          </a:xfrm>
        </p:spPr>
      </p:sp>
      <p:sp>
        <p:nvSpPr>
          <p:cNvPr id="3" name="Notes Placeholder 2"/>
          <p:cNvSpPr>
            <a:spLocks noGrp="1"/>
          </p:cNvSpPr>
          <p:nvPr>
            <p:ph type="body" idx="1"/>
          </p:nvPr>
        </p:nvSpPr>
        <p:spPr/>
        <p:txBody>
          <a:bodyPr/>
          <a:lstStyle/>
          <a:p>
            <a:r>
              <a:rPr lang="en-US" dirty="0" smtClean="0"/>
              <a:t>REVELATION (Your notes)</a:t>
            </a:r>
            <a:endParaRPr lang="en-US" dirty="0"/>
          </a:p>
        </p:txBody>
      </p:sp>
      <p:sp>
        <p:nvSpPr>
          <p:cNvPr id="4" name="Slide Number Placeholder 3"/>
          <p:cNvSpPr>
            <a:spLocks noGrp="1"/>
          </p:cNvSpPr>
          <p:nvPr>
            <p:ph type="sldNum" sz="quarter" idx="10"/>
          </p:nvPr>
        </p:nvSpPr>
        <p:spPr/>
        <p:txBody>
          <a:bodyPr/>
          <a:lstStyle/>
          <a:p>
            <a:fld id="{B3AFD237-ABCA-4CB5-B510-150C676172B6}" type="slidenum">
              <a:rPr lang="en-US" smtClean="0"/>
              <a:pPr/>
              <a:t>7</a:t>
            </a:fld>
            <a:endParaRPr lang="en-US"/>
          </a:p>
        </p:txBody>
      </p:sp>
    </p:spTree>
    <p:extLst>
      <p:ext uri="{BB962C8B-B14F-4D97-AF65-F5344CB8AC3E}">
        <p14:creationId xmlns:p14="http://schemas.microsoft.com/office/powerpoint/2010/main" val="2192142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2600" y="684213"/>
            <a:ext cx="2819400" cy="1585912"/>
          </a:xfrm>
        </p:spPr>
      </p:sp>
      <p:sp>
        <p:nvSpPr>
          <p:cNvPr id="3" name="Notes Placeholder 2"/>
          <p:cNvSpPr>
            <a:spLocks noGrp="1"/>
          </p:cNvSpPr>
          <p:nvPr>
            <p:ph type="body" idx="1"/>
          </p:nvPr>
        </p:nvSpPr>
        <p:spPr/>
        <p:txBody>
          <a:bodyPr/>
          <a:lstStyle/>
          <a:p>
            <a:r>
              <a:rPr lang="en-US" dirty="0" smtClean="0"/>
              <a:t>REVELATION</a:t>
            </a:r>
            <a:r>
              <a:rPr lang="en-US" baseline="0" dirty="0" smtClean="0"/>
              <a:t>’s SYMBOLS AND ANIMALS CAN MAKE IT A CONFUSING BOOK</a:t>
            </a:r>
          </a:p>
          <a:p>
            <a:pPr lvl="1"/>
            <a:r>
              <a:rPr lang="en-US" baseline="0" dirty="0" smtClean="0"/>
              <a:t>The beast out of the sea?</a:t>
            </a:r>
          </a:p>
          <a:p>
            <a:pPr lvl="1"/>
            <a:r>
              <a:rPr lang="en-US" baseline="0" dirty="0" smtClean="0"/>
              <a:t>Woman clothed with the sun?</a:t>
            </a:r>
          </a:p>
          <a:p>
            <a:pPr lvl="1"/>
            <a:r>
              <a:rPr lang="en-US" baseline="0" dirty="0" smtClean="0"/>
              <a:t>The beast out of the earth?</a:t>
            </a:r>
          </a:p>
          <a:p>
            <a:pPr lvl="1"/>
            <a:r>
              <a:rPr lang="en-US" baseline="0" dirty="0" smtClean="0"/>
              <a:t>Big red dragon?</a:t>
            </a:r>
          </a:p>
          <a:p>
            <a:pPr lvl="1"/>
            <a:r>
              <a:rPr lang="en-US" baseline="0" dirty="0" smtClean="0"/>
              <a:t>144,000?</a:t>
            </a:r>
          </a:p>
          <a:p>
            <a:pPr lvl="1"/>
            <a:r>
              <a:rPr lang="en-US" baseline="0" dirty="0" smtClean="0"/>
              <a:t>Seven seals, seven bowls, seven trumpets?</a:t>
            </a:r>
          </a:p>
          <a:p>
            <a:endParaRPr lang="en-US" baseline="0" dirty="0" smtClean="0"/>
          </a:p>
          <a:p>
            <a:r>
              <a:rPr lang="en-US" dirty="0" smtClean="0"/>
              <a:t>It i</a:t>
            </a:r>
            <a:r>
              <a:rPr lang="en-US" baseline="0" dirty="0" smtClean="0"/>
              <a:t>s tempting to read INTO Revelation (eisegete)</a:t>
            </a:r>
            <a:endParaRPr lang="en-US" dirty="0"/>
          </a:p>
        </p:txBody>
      </p:sp>
      <p:sp>
        <p:nvSpPr>
          <p:cNvPr id="4" name="Header Placeholder 3"/>
          <p:cNvSpPr>
            <a:spLocks noGrp="1"/>
          </p:cNvSpPr>
          <p:nvPr>
            <p:ph type="hdr" sz="quarter" idx="10"/>
          </p:nvPr>
        </p:nvSpPr>
        <p:spPr/>
        <p:txBody>
          <a:bodyPr/>
          <a:lstStyle/>
          <a:p>
            <a:r>
              <a:rPr lang="en-US" smtClean="0"/>
              <a:t>New Testament Survey</a:t>
            </a:r>
            <a:endParaRPr lang="en-US" dirty="0"/>
          </a:p>
        </p:txBody>
      </p:sp>
      <p:sp>
        <p:nvSpPr>
          <p:cNvPr id="5" name="Slide Number Placeholder 4"/>
          <p:cNvSpPr>
            <a:spLocks noGrp="1"/>
          </p:cNvSpPr>
          <p:nvPr>
            <p:ph type="sldNum" sz="quarter" idx="11"/>
          </p:nvPr>
        </p:nvSpPr>
        <p:spPr/>
        <p:txBody>
          <a:bodyPr/>
          <a:lstStyle/>
          <a:p>
            <a:fld id="{68A9F53A-FE5A-47D8-993D-116709B72125}" type="slidenum">
              <a:rPr lang="en-US" smtClean="0"/>
              <a:pPr/>
              <a:t>9</a:t>
            </a:fld>
            <a:endParaRPr lang="en-US"/>
          </a:p>
        </p:txBody>
      </p:sp>
    </p:spTree>
    <p:extLst>
      <p:ext uri="{BB962C8B-B14F-4D97-AF65-F5344CB8AC3E}">
        <p14:creationId xmlns:p14="http://schemas.microsoft.com/office/powerpoint/2010/main" val="726164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1200" cap="none" dirty="0" smtClean="0"/>
              <a:t>Revelation promises a BLESSING….to encourage you and make you happy!</a:t>
            </a:r>
          </a:p>
          <a:p>
            <a:r>
              <a:rPr lang="en-US" sz="1400" b="1" i="1" u="sng" dirty="0" smtClean="0">
                <a:latin typeface="+mn-lt"/>
                <a:cs typeface="Times New Roman" pitchFamily="18" charset="0"/>
              </a:rPr>
              <a:t>Blessed</a:t>
            </a:r>
            <a:r>
              <a:rPr lang="en-US" dirty="0" smtClean="0">
                <a:latin typeface="+mn-lt"/>
                <a:cs typeface="Times New Roman" pitchFamily="18" charset="0"/>
              </a:rPr>
              <a:t> is the one who reads the words of this prophecy, and </a:t>
            </a:r>
            <a:r>
              <a:rPr lang="en-US" sz="1400" b="1" i="1" u="sng" dirty="0" smtClean="0">
                <a:latin typeface="+mn-lt"/>
                <a:cs typeface="Times New Roman" pitchFamily="18" charset="0"/>
              </a:rPr>
              <a:t>blessed</a:t>
            </a:r>
            <a:r>
              <a:rPr lang="en-US" dirty="0" smtClean="0">
                <a:latin typeface="+mn-lt"/>
                <a:cs typeface="Times New Roman" pitchFamily="18" charset="0"/>
              </a:rPr>
              <a:t> are those who hear it and take to heart what is written in it, because the </a:t>
            </a:r>
            <a:r>
              <a:rPr lang="en-US" u="sng" dirty="0" smtClean="0">
                <a:latin typeface="+mn-lt"/>
                <a:cs typeface="Times New Roman" pitchFamily="18" charset="0"/>
              </a:rPr>
              <a:t>time is near</a:t>
            </a:r>
            <a:r>
              <a:rPr lang="en-US" dirty="0" smtClean="0">
                <a:latin typeface="+mn-lt"/>
                <a:cs typeface="Times New Roman" pitchFamily="18" charset="0"/>
              </a:rPr>
              <a:t>.” Rev. 1:3</a:t>
            </a:r>
          </a:p>
          <a:p>
            <a:endParaRPr lang="en-US" dirty="0" smtClean="0">
              <a:latin typeface="+mn-lt"/>
              <a:cs typeface="Times New Roman" pitchFamily="18" charset="0"/>
            </a:endParaRPr>
          </a:p>
          <a:p>
            <a:pPr lvl="1"/>
            <a:r>
              <a:rPr lang="en-US" altLang="en-US" dirty="0" smtClean="0"/>
              <a:t>“Blessed” (Gr. </a:t>
            </a:r>
            <a:r>
              <a:rPr lang="en-US" altLang="en-US" i="1" dirty="0" smtClean="0"/>
              <a:t>makarios</a:t>
            </a:r>
            <a:r>
              <a:rPr lang="en-US" altLang="en-US" dirty="0" smtClean="0"/>
              <a:t>) to prosper, to make happy. </a:t>
            </a:r>
          </a:p>
          <a:p>
            <a:pPr lvl="1"/>
            <a:endParaRPr lang="en-US" altLang="en-US" dirty="0" smtClean="0"/>
          </a:p>
          <a:p>
            <a:pPr marL="0" indent="0">
              <a:buNone/>
            </a:pPr>
            <a:r>
              <a:rPr lang="en-US" dirty="0" smtClean="0">
                <a:sym typeface="Wingdings" panose="05000000000000000000" pitchFamily="2" charset="2"/>
              </a:rPr>
              <a:t> Next slides</a:t>
            </a:r>
            <a:endParaRPr lang="en-US" dirty="0"/>
          </a:p>
        </p:txBody>
      </p:sp>
      <p:sp>
        <p:nvSpPr>
          <p:cNvPr id="4" name="Slide Number Placeholder 3"/>
          <p:cNvSpPr>
            <a:spLocks noGrp="1"/>
          </p:cNvSpPr>
          <p:nvPr>
            <p:ph type="sldNum" sz="quarter" idx="10"/>
          </p:nvPr>
        </p:nvSpPr>
        <p:spPr/>
        <p:txBody>
          <a:bodyPr/>
          <a:lstStyle/>
          <a:p>
            <a:r>
              <a:rPr lang="en-US" smtClean="0"/>
              <a:t>SLIDE </a:t>
            </a:r>
            <a:fld id="{DE5238DE-9EE0-40FE-B5CB-77CB678D9501}" type="slidenum">
              <a:rPr lang="en-US" smtClean="0"/>
              <a:pPr/>
              <a:t>10</a:t>
            </a:fld>
            <a:endParaRPr lang="en-US" dirty="0"/>
          </a:p>
        </p:txBody>
      </p:sp>
      <p:sp>
        <p:nvSpPr>
          <p:cNvPr id="7" name="Slide Image Placeholder 6"/>
          <p:cNvSpPr>
            <a:spLocks noGrp="1" noRot="1" noChangeAspect="1"/>
          </p:cNvSpPr>
          <p:nvPr>
            <p:ph type="sldImg"/>
          </p:nvPr>
        </p:nvSpPr>
        <p:spPr>
          <a:xfrm>
            <a:off x="1752600" y="684213"/>
            <a:ext cx="2819400" cy="1585912"/>
          </a:xfrm>
        </p:spPr>
      </p:sp>
    </p:spTree>
    <p:extLst>
      <p:ext uri="{BB962C8B-B14F-4D97-AF65-F5344CB8AC3E}">
        <p14:creationId xmlns:p14="http://schemas.microsoft.com/office/powerpoint/2010/main" val="2799802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88451" y="1752600"/>
            <a:ext cx="10242551" cy="1523495"/>
          </a:xfrm>
        </p:spPr>
        <p:txBody>
          <a:bodyPr anchor="b">
            <a:noAutofit/>
          </a:bodyPr>
          <a:lstStyle>
            <a:lvl1pPr>
              <a:lnSpc>
                <a:spcPct val="90000"/>
              </a:lnSpc>
              <a:defRPr sz="8800" b="1"/>
            </a:lvl1pPr>
          </a:lstStyle>
          <a:p>
            <a:r>
              <a:rPr lang="en-US" dirty="0" smtClean="0"/>
              <a:t>Click to edit Master title style</a:t>
            </a:r>
            <a:endParaRPr lang="en-US" dirty="0"/>
          </a:p>
        </p:txBody>
      </p:sp>
      <p:sp>
        <p:nvSpPr>
          <p:cNvPr id="3" name="Subtitle 2"/>
          <p:cNvSpPr>
            <a:spLocks noGrp="1"/>
          </p:cNvSpPr>
          <p:nvPr>
            <p:ph type="subTitle" idx="1"/>
          </p:nvPr>
        </p:nvSpPr>
        <p:spPr>
          <a:xfrm>
            <a:off x="973666" y="4191000"/>
            <a:ext cx="10242551" cy="461665"/>
          </a:xfrm>
        </p:spPr>
        <p:txBody>
          <a:bodyPr>
            <a:noAutofit/>
          </a:bodyPr>
          <a:lstStyle>
            <a:lvl1pPr marL="0" indent="0" algn="l">
              <a:lnSpc>
                <a:spcPct val="90000"/>
              </a:lnSpc>
              <a:spcBef>
                <a:spcPts val="0"/>
              </a:spcBef>
              <a:buNone/>
              <a:defRPr sz="5400" i="1">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cxnSp>
        <p:nvCxnSpPr>
          <p:cNvPr id="5" name="Straight Connector 4"/>
          <p:cNvCxnSpPr/>
          <p:nvPr userDrawn="1"/>
        </p:nvCxnSpPr>
        <p:spPr>
          <a:xfrm>
            <a:off x="973666" y="3428496"/>
            <a:ext cx="10242551" cy="0"/>
          </a:xfrm>
          <a:prstGeom prst="line">
            <a:avLst/>
          </a:prstGeom>
          <a:ln w="63500" cmpd="thinThick"/>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8000" y="1411553"/>
            <a:ext cx="11176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8000" y="1411553"/>
            <a:ext cx="11176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92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963084" y="1905000"/>
            <a:ext cx="10720917"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825625" y="649805"/>
            <a:ext cx="9390944"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825273" y="4344989"/>
            <a:ext cx="9390944"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2732" y="2355850"/>
            <a:ext cx="10253485"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10591800" cy="664797"/>
          </a:xfrm>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62000" y="1411552"/>
            <a:ext cx="10591800" cy="47606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9533" y="381000"/>
            <a:ext cx="11176000" cy="664797"/>
          </a:xfrm>
        </p:spPr>
        <p:txBody>
          <a:bodyPr/>
          <a:lstStyle>
            <a:lvl1pPr>
              <a:defRPr b="1"/>
            </a:lvl1pPr>
          </a:lstStyle>
          <a:p>
            <a:r>
              <a:rPr lang="en-US" smtClean="0"/>
              <a:t>Click to edit Master title style</a:t>
            </a:r>
            <a:endParaRPr lang="en-US"/>
          </a:p>
        </p:txBody>
      </p:sp>
      <p:sp>
        <p:nvSpPr>
          <p:cNvPr id="3" name="Content Placeholder 2"/>
          <p:cNvSpPr>
            <a:spLocks noGrp="1"/>
          </p:cNvSpPr>
          <p:nvPr>
            <p:ph idx="1"/>
          </p:nvPr>
        </p:nvSpPr>
        <p:spPr>
          <a:xfrm>
            <a:off x="508000" y="1412874"/>
            <a:ext cx="11176000" cy="2135969"/>
          </a:xfrm>
        </p:spPr>
        <p:txBody>
          <a:bodyPr/>
          <a:lstStyle>
            <a:lvl1pPr>
              <a:lnSpc>
                <a:spcPct val="90000"/>
              </a:lnSpc>
              <a:defRPr>
                <a:effectLst>
                  <a:outerShdw blurRad="38100" dist="38100" dir="2700000" algn="tl">
                    <a:srgbClr val="000000">
                      <a:alpha val="43137"/>
                    </a:srgbClr>
                  </a:outerShdw>
                </a:effectLst>
              </a:defRPr>
            </a:lvl1pPr>
            <a:lvl2pPr>
              <a:lnSpc>
                <a:spcPct val="90000"/>
              </a:lnSpc>
              <a:defRPr>
                <a:effectLst>
                  <a:outerShdw blurRad="38100" dist="38100" dir="2700000" algn="tl">
                    <a:srgbClr val="000000">
                      <a:alpha val="43137"/>
                    </a:srgbClr>
                  </a:outerShdw>
                </a:effectLst>
              </a:defRPr>
            </a:lvl2pPr>
            <a:lvl3pPr>
              <a:lnSpc>
                <a:spcPct val="90000"/>
              </a:lnSpc>
              <a:defRPr>
                <a:effectLst>
                  <a:outerShdw blurRad="38100" dist="38100" dir="2700000" algn="tl">
                    <a:srgbClr val="000000">
                      <a:alpha val="43137"/>
                    </a:srgbClr>
                  </a:outerShdw>
                </a:effectLst>
              </a:defRPr>
            </a:lvl3pPr>
            <a:lvl4pPr>
              <a:lnSpc>
                <a:spcPct val="90000"/>
              </a:lnSpc>
              <a:defRPr>
                <a:effectLst>
                  <a:outerShdw blurRad="38100" dist="38100" dir="2700000" algn="tl">
                    <a:srgbClr val="000000">
                      <a:alpha val="43137"/>
                    </a:srgbClr>
                  </a:outerShdw>
                </a:effectLst>
              </a:defRPr>
            </a:lvl4pPr>
            <a:lvl5pPr>
              <a:lnSpc>
                <a:spcPct val="90000"/>
              </a:lnSpc>
              <a:defRPr>
                <a:effectLst>
                  <a:outerShdw blurRad="38100" dist="38100" dir="2700000" algn="tl">
                    <a:srgbClr val="000000">
                      <a:alpha val="43137"/>
                    </a:srgbClr>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1411553"/>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411553"/>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8000" y="1757802"/>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999" y="2174875"/>
            <a:ext cx="54864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4642" y="1757802"/>
            <a:ext cx="548935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490632"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62000" y="2743200"/>
            <a:ext cx="10871200" cy="2513993"/>
          </a:xfrm>
        </p:spPr>
        <p:txBody>
          <a:bodyPr/>
          <a:lstStyle>
            <a:lvl1pPr>
              <a:defRPr sz="6600" b="1"/>
            </a:lvl1pPr>
          </a:lstStyle>
          <a:p>
            <a:r>
              <a:rPr lang="en-US" dirty="0" smtClean="0"/>
              <a:t>Click to edit Master title style</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457200"/>
            <a:ext cx="11176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0" y="1412876"/>
            <a:ext cx="11176000" cy="311469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800" b="0" kern="1200" cap="all" spc="-150" baseline="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4"/>
        </a:buBlip>
        <a:defRPr sz="4400" kern="1200">
          <a:solidFill>
            <a:schemeClr val="tx1"/>
          </a:solidFill>
          <a:effectLst>
            <a:outerShdw blurRad="38100" dist="38100" dir="2700000" algn="tl">
              <a:srgbClr val="000000">
                <a:alpha val="43137"/>
              </a:srgbClr>
            </a:outerShdw>
          </a:effectLst>
          <a:latin typeface="+mn-lt"/>
          <a:ea typeface="+mn-ea"/>
          <a:cs typeface="+mn-cs"/>
        </a:defRPr>
      </a:lvl1pPr>
      <a:lvl2pPr marL="914400" indent="-396875" algn="l" defTabSz="914363" rtl="0" eaLnBrk="1" latinLnBrk="0" hangingPunct="1">
        <a:lnSpc>
          <a:spcPct val="90000"/>
        </a:lnSpc>
        <a:spcBef>
          <a:spcPct val="20000"/>
        </a:spcBef>
        <a:buClr>
          <a:schemeClr val="tx1"/>
        </a:buClr>
        <a:buFont typeface="Calibri" panose="020F0502020204030204" pitchFamily="34" charset="0"/>
        <a:buChar char="−"/>
        <a:defRPr sz="4000" kern="1200">
          <a:solidFill>
            <a:schemeClr val="tx1"/>
          </a:solidFill>
          <a:effectLst>
            <a:outerShdw blurRad="38100" dist="38100" dir="2700000" algn="tl">
              <a:srgbClr val="000000">
                <a:alpha val="43137"/>
              </a:srgbClr>
            </a:outerShdw>
          </a:effectLst>
          <a:latin typeface="+mn-lt"/>
          <a:ea typeface="+mn-ea"/>
          <a:cs typeface="+mn-cs"/>
        </a:defRPr>
      </a:lvl2pPr>
      <a:lvl3pPr marL="1258888" indent="-344488" algn="l" defTabSz="914363" rtl="0" eaLnBrk="1" latinLnBrk="0" hangingPunct="1">
        <a:lnSpc>
          <a:spcPct val="90000"/>
        </a:lnSpc>
        <a:spcBef>
          <a:spcPct val="20000"/>
        </a:spcBef>
        <a:buFontTx/>
        <a:buBlip>
          <a:blip r:embed="rId15"/>
        </a:buBlip>
        <a:defRPr sz="3600" kern="1200">
          <a:solidFill>
            <a:schemeClr val="tx1"/>
          </a:solidFill>
          <a:effectLst>
            <a:outerShdw blurRad="38100" dist="38100" dir="2700000" algn="tl">
              <a:srgbClr val="000000">
                <a:alpha val="43137"/>
              </a:srgbClr>
            </a:outerShdw>
          </a:effectLst>
          <a:latin typeface="+mn-lt"/>
          <a:ea typeface="+mn-ea"/>
          <a:cs typeface="+mn-cs"/>
        </a:defRPr>
      </a:lvl3pPr>
      <a:lvl4pPr marL="1604963" indent="-346075" algn="l" defTabSz="914363" rtl="0" eaLnBrk="1" latinLnBrk="0" hangingPunct="1">
        <a:lnSpc>
          <a:spcPct val="90000"/>
        </a:lnSpc>
        <a:spcBef>
          <a:spcPct val="20000"/>
        </a:spcBef>
        <a:buFontTx/>
        <a:buBlip>
          <a:blip r:embed="rId15"/>
        </a:buBlip>
        <a:defRPr sz="3600" kern="1200">
          <a:solidFill>
            <a:schemeClr val="tx1"/>
          </a:solidFill>
          <a:effectLst>
            <a:outerShdw blurRad="38100" dist="38100" dir="2700000" algn="tl">
              <a:srgbClr val="000000">
                <a:alpha val="43137"/>
              </a:srgbClr>
            </a:outerShdw>
          </a:effectLst>
          <a:latin typeface="+mn-lt"/>
          <a:ea typeface="+mn-ea"/>
          <a:cs typeface="+mn-cs"/>
        </a:defRPr>
      </a:lvl4pPr>
      <a:lvl5pPr marL="1941513" indent="-336550" algn="l" defTabSz="914363" rtl="0" eaLnBrk="1" latinLnBrk="0" hangingPunct="1">
        <a:lnSpc>
          <a:spcPct val="90000"/>
        </a:lnSpc>
        <a:spcBef>
          <a:spcPct val="20000"/>
        </a:spcBef>
        <a:buFontTx/>
        <a:buBlip>
          <a:blip r:embed="rId15"/>
        </a:buBlip>
        <a:defRPr sz="3600" kern="1200">
          <a:solidFill>
            <a:schemeClr val="tx1"/>
          </a:solidFill>
          <a:effectLst>
            <a:outerShdw blurRad="38100" dist="38100" dir="2700000" algn="tl">
              <a:srgbClr val="000000">
                <a:alpha val="43137"/>
              </a:srgbClr>
            </a:outerShdw>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12192000" cy="5558294"/>
          </a:xfrm>
          <a:prstGeom prst="rect">
            <a:avLst/>
          </a:prstGeom>
        </p:spPr>
      </p:pic>
      <p:sp>
        <p:nvSpPr>
          <p:cNvPr id="2" name="Title Placeholder 1"/>
          <p:cNvSpPr>
            <a:spLocks noGrp="1"/>
          </p:cNvSpPr>
          <p:nvPr>
            <p:ph type="title"/>
          </p:nvPr>
        </p:nvSpPr>
        <p:spPr>
          <a:xfrm>
            <a:off x="508000" y="230189"/>
            <a:ext cx="11176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63083" y="1905001"/>
            <a:ext cx="10720917"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3"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6.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4.xml"/><Relationship Id="rId1" Type="http://schemas.openxmlformats.org/officeDocument/2006/relationships/slideLayout" Target="../slideLayouts/slideLayout9.xml"/><Relationship Id="rId5" Type="http://schemas.openxmlformats.org/officeDocument/2006/relationships/image" Target="../media/image37.jpeg"/><Relationship Id="rId4" Type="http://schemas.openxmlformats.org/officeDocument/2006/relationships/image" Target="../media/image36.jpeg"/></Relationships>
</file>

<file path=ppt/slides/_rels/slide4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chor="b"/>
          <a:lstStyle/>
          <a:p>
            <a:pPr algn="ctr"/>
            <a:r>
              <a:rPr lang="en-US" sz="13800" dirty="0" smtClean="0"/>
              <a:t>PRIME TIME</a:t>
            </a:r>
            <a:endParaRPr lang="en-US" sz="13800" dirty="0"/>
          </a:p>
        </p:txBody>
      </p:sp>
      <p:sp>
        <p:nvSpPr>
          <p:cNvPr id="5" name="Subtitle 4"/>
          <p:cNvSpPr>
            <a:spLocks noGrp="1"/>
          </p:cNvSpPr>
          <p:nvPr>
            <p:ph type="subTitle" idx="1"/>
          </p:nvPr>
        </p:nvSpPr>
        <p:spPr>
          <a:xfrm>
            <a:off x="973666" y="3733800"/>
            <a:ext cx="10242551" cy="461665"/>
          </a:xfrm>
        </p:spPr>
        <p:txBody>
          <a:bodyPr/>
          <a:lstStyle/>
          <a:p>
            <a:pPr algn="ctr"/>
            <a:r>
              <a:rPr lang="en-US" sz="8800" dirty="0" smtClean="0"/>
              <a:t>Welcome</a:t>
            </a:r>
            <a:endParaRPr lang="en-US" sz="8800" dirty="0"/>
          </a:p>
        </p:txBody>
      </p:sp>
      <p:pic>
        <p:nvPicPr>
          <p:cNvPr id="3074" name="Picture 2" descr="Image result for mothers d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3444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4428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descr="Image result for hap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801"/>
            <a:ext cx="12192000" cy="813112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idx="4294967295"/>
          </p:nvPr>
        </p:nvSpPr>
        <p:spPr>
          <a:xfrm>
            <a:off x="6477000" y="1143000"/>
            <a:ext cx="5283200" cy="2133600"/>
          </a:xfrm>
        </p:spPr>
        <p:txBody>
          <a:bodyPr>
            <a:noAutofit/>
          </a:bodyPr>
          <a:lstStyle/>
          <a:p>
            <a:r>
              <a:rPr lang="en-US" sz="5333" b="1" cap="none" dirty="0" smtClean="0">
                <a:solidFill>
                  <a:schemeClr val="bg1"/>
                </a:solidFill>
              </a:rPr>
              <a:t>REVELATION </a:t>
            </a:r>
            <a:r>
              <a:rPr lang="en-US" sz="5333" cap="none" dirty="0">
                <a:solidFill>
                  <a:schemeClr val="bg1"/>
                </a:solidFill>
              </a:rPr>
              <a:t>promises a </a:t>
            </a:r>
            <a:r>
              <a:rPr lang="en-US" sz="5333" b="1" cap="none" dirty="0">
                <a:solidFill>
                  <a:schemeClr val="bg1"/>
                </a:solidFill>
              </a:rPr>
              <a:t>BLESSING</a:t>
            </a:r>
            <a:r>
              <a:rPr lang="en-US" sz="5333" cap="none" dirty="0">
                <a:solidFill>
                  <a:schemeClr val="bg1"/>
                </a:solidFill>
              </a:rPr>
              <a:t>!</a:t>
            </a:r>
          </a:p>
        </p:txBody>
      </p:sp>
    </p:spTree>
    <p:extLst>
      <p:ext uri="{BB962C8B-B14F-4D97-AF65-F5344CB8AC3E}">
        <p14:creationId xmlns:p14="http://schemas.microsoft.com/office/powerpoint/2010/main" val="3202749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descr="Image result for hap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801"/>
            <a:ext cx="12192000" cy="813112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idx="4294967295"/>
          </p:nvPr>
        </p:nvSpPr>
        <p:spPr>
          <a:xfrm>
            <a:off x="6400800" y="990600"/>
            <a:ext cx="5283200" cy="2971800"/>
          </a:xfrm>
        </p:spPr>
        <p:txBody>
          <a:bodyPr vert="horz" wrap="square" lIns="0" tIns="0" rIns="0" bIns="0" rtlCol="0" anchor="t">
            <a:noAutofit/>
          </a:bodyPr>
          <a:lstStyle/>
          <a:p>
            <a:r>
              <a:rPr lang="en-US" altLang="en-US" sz="5333" b="1" cap="none" dirty="0" smtClean="0">
                <a:solidFill>
                  <a:schemeClr val="bg1"/>
                </a:solidFill>
              </a:rPr>
              <a:t>REVELATION</a:t>
            </a:r>
            <a:r>
              <a:rPr lang="en-US" altLang="en-US" sz="5333" cap="none" dirty="0" smtClean="0">
                <a:solidFill>
                  <a:schemeClr val="bg1"/>
                </a:solidFill>
              </a:rPr>
              <a:t> puts </a:t>
            </a:r>
            <a:r>
              <a:rPr lang="en-US" altLang="en-US" sz="5333" cap="none" dirty="0">
                <a:solidFill>
                  <a:schemeClr val="bg1"/>
                </a:solidFill>
              </a:rPr>
              <a:t>this life in perspective with the life to come</a:t>
            </a:r>
            <a:r>
              <a:rPr lang="en-US" sz="5333" cap="none" dirty="0">
                <a:solidFill>
                  <a:schemeClr val="bg1"/>
                </a:solidFill>
              </a:rPr>
              <a:t>!</a:t>
            </a:r>
          </a:p>
        </p:txBody>
      </p:sp>
    </p:spTree>
    <p:extLst>
      <p:ext uri="{BB962C8B-B14F-4D97-AF65-F5344CB8AC3E}">
        <p14:creationId xmlns:p14="http://schemas.microsoft.com/office/powerpoint/2010/main" val="274236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descr="Image result for hap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801"/>
            <a:ext cx="12192000" cy="813112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idx="4294967295"/>
          </p:nvPr>
        </p:nvSpPr>
        <p:spPr>
          <a:xfrm>
            <a:off x="6324600" y="1219200"/>
            <a:ext cx="5283200" cy="1500717"/>
          </a:xfrm>
        </p:spPr>
        <p:txBody>
          <a:bodyPr>
            <a:normAutofit fontScale="90000"/>
          </a:bodyPr>
          <a:lstStyle/>
          <a:p>
            <a:r>
              <a:rPr lang="en-US" altLang="en-US" b="1" cap="none" dirty="0" smtClean="0">
                <a:solidFill>
                  <a:schemeClr val="bg1"/>
                </a:solidFill>
              </a:rPr>
              <a:t>REVELATION</a:t>
            </a:r>
            <a:r>
              <a:rPr lang="en-US" altLang="en-US" cap="none" dirty="0" smtClean="0">
                <a:solidFill>
                  <a:schemeClr val="bg1"/>
                </a:solidFill>
              </a:rPr>
              <a:t> reveals </a:t>
            </a:r>
            <a:r>
              <a:rPr lang="en-US" altLang="en-US" cap="none" dirty="0">
                <a:solidFill>
                  <a:schemeClr val="bg1"/>
                </a:solidFill>
              </a:rPr>
              <a:t>God’s full and complete</a:t>
            </a:r>
            <a:r>
              <a:rPr lang="en-US" altLang="en-US" b="1" cap="none" dirty="0">
                <a:solidFill>
                  <a:schemeClr val="bg1"/>
                </a:solidFill>
              </a:rPr>
              <a:t> plan of the ages</a:t>
            </a:r>
            <a:r>
              <a:rPr lang="en-US" sz="5333" b="1" cap="none" dirty="0">
                <a:solidFill>
                  <a:schemeClr val="bg1"/>
                </a:solidFill>
              </a:rPr>
              <a:t>!</a:t>
            </a:r>
          </a:p>
        </p:txBody>
      </p:sp>
    </p:spTree>
    <p:extLst>
      <p:ext uri="{BB962C8B-B14F-4D97-AF65-F5344CB8AC3E}">
        <p14:creationId xmlns:p14="http://schemas.microsoft.com/office/powerpoint/2010/main" val="33305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descr="Image result for hap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801"/>
            <a:ext cx="12192000" cy="813112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idx="4294967295"/>
          </p:nvPr>
        </p:nvSpPr>
        <p:spPr>
          <a:xfrm>
            <a:off x="6324600" y="1219200"/>
            <a:ext cx="5283200" cy="1500717"/>
          </a:xfrm>
        </p:spPr>
        <p:txBody>
          <a:bodyPr>
            <a:noAutofit/>
          </a:bodyPr>
          <a:lstStyle/>
          <a:p>
            <a:pPr marL="383106" lvl="1" algn="l" defTabSz="914377" rtl="0">
              <a:lnSpc>
                <a:spcPct val="80000"/>
              </a:lnSpc>
              <a:spcBef>
                <a:spcPct val="0"/>
              </a:spcBef>
            </a:pPr>
            <a:r>
              <a:rPr lang="en-US" altLang="en-US" sz="4000" b="1" kern="1200" spc="100" dirty="0" smtClean="0">
                <a:solidFill>
                  <a:schemeClr val="bg1"/>
                </a:solidFill>
                <a:latin typeface="+mj-lt"/>
                <a:ea typeface="+mj-ea"/>
                <a:cs typeface="+mj-cs"/>
              </a:rPr>
              <a:t>REVELATION</a:t>
            </a:r>
            <a:r>
              <a:rPr lang="en-US" altLang="en-US" sz="4000" kern="1200" spc="100" dirty="0" smtClean="0">
                <a:solidFill>
                  <a:schemeClr val="bg1"/>
                </a:solidFill>
                <a:latin typeface="+mj-lt"/>
                <a:ea typeface="+mj-ea"/>
                <a:cs typeface="+mj-cs"/>
              </a:rPr>
              <a:t> describes </a:t>
            </a:r>
            <a:r>
              <a:rPr lang="en-US" altLang="en-US" sz="4000" kern="1200" spc="100" dirty="0">
                <a:solidFill>
                  <a:schemeClr val="bg1"/>
                </a:solidFill>
                <a:latin typeface="+mj-lt"/>
                <a:ea typeface="+mj-ea"/>
                <a:cs typeface="+mj-cs"/>
              </a:rPr>
              <a:t>how Satan, chaos, and evil will come to an end </a:t>
            </a:r>
            <a:r>
              <a:rPr lang="en-US" altLang="en-US" sz="4000" b="1" kern="1200" spc="100" dirty="0">
                <a:solidFill>
                  <a:schemeClr val="bg1"/>
                </a:solidFill>
                <a:latin typeface="+mj-lt"/>
                <a:ea typeface="+mj-ea"/>
                <a:cs typeface="+mj-cs"/>
              </a:rPr>
              <a:t>when Christ returns</a:t>
            </a:r>
          </a:p>
        </p:txBody>
      </p:sp>
    </p:spTree>
    <p:extLst>
      <p:ext uri="{BB962C8B-B14F-4D97-AF65-F5344CB8AC3E}">
        <p14:creationId xmlns:p14="http://schemas.microsoft.com/office/powerpoint/2010/main" val="4255811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descr="Image result for hap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801"/>
            <a:ext cx="12192000" cy="813112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idx="4294967295"/>
          </p:nvPr>
        </p:nvSpPr>
        <p:spPr>
          <a:xfrm>
            <a:off x="6248400" y="1371600"/>
            <a:ext cx="5486400" cy="1500717"/>
          </a:xfrm>
        </p:spPr>
        <p:txBody>
          <a:bodyPr>
            <a:noAutofit/>
          </a:bodyPr>
          <a:lstStyle/>
          <a:p>
            <a:pPr marL="383106" lvl="1" algn="l" defTabSz="914377" rtl="0">
              <a:lnSpc>
                <a:spcPct val="80000"/>
              </a:lnSpc>
              <a:spcBef>
                <a:spcPct val="0"/>
              </a:spcBef>
            </a:pPr>
            <a:r>
              <a:rPr lang="en-US" altLang="en-US" sz="4267" b="1" kern="1200" spc="100" dirty="0" smtClean="0">
                <a:solidFill>
                  <a:schemeClr val="bg1"/>
                </a:solidFill>
                <a:latin typeface="+mj-lt"/>
                <a:ea typeface="+mj-ea"/>
                <a:cs typeface="+mj-cs"/>
              </a:rPr>
              <a:t>REVELATION</a:t>
            </a:r>
            <a:r>
              <a:rPr lang="en-US" altLang="en-US" sz="4267" kern="1200" spc="100" dirty="0" smtClean="0">
                <a:solidFill>
                  <a:schemeClr val="bg1"/>
                </a:solidFill>
                <a:latin typeface="+mj-lt"/>
                <a:ea typeface="+mj-ea"/>
                <a:cs typeface="+mj-cs"/>
              </a:rPr>
              <a:t> tells </a:t>
            </a:r>
            <a:r>
              <a:rPr lang="en-US" altLang="en-US" sz="4267" kern="1200" spc="100" dirty="0">
                <a:solidFill>
                  <a:schemeClr val="bg1"/>
                </a:solidFill>
                <a:latin typeface="+mj-lt"/>
                <a:ea typeface="+mj-ea"/>
                <a:cs typeface="+mj-cs"/>
              </a:rPr>
              <a:t>you that you have a </a:t>
            </a:r>
            <a:r>
              <a:rPr lang="en-US" altLang="en-US" sz="4267" b="1" kern="1200" spc="100" dirty="0">
                <a:solidFill>
                  <a:schemeClr val="bg1"/>
                </a:solidFill>
                <a:latin typeface="+mj-lt"/>
                <a:ea typeface="+mj-ea"/>
                <a:cs typeface="+mj-cs"/>
              </a:rPr>
              <a:t>permanent, eternal home in heaven</a:t>
            </a:r>
          </a:p>
        </p:txBody>
      </p:sp>
    </p:spTree>
    <p:extLst>
      <p:ext uri="{BB962C8B-B14F-4D97-AF65-F5344CB8AC3E}">
        <p14:creationId xmlns:p14="http://schemas.microsoft.com/office/powerpoint/2010/main" val="2161138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b"/>
          <a:lstStyle/>
          <a:p>
            <a:pPr algn="ctr"/>
            <a:r>
              <a:rPr lang="en-US" sz="9600" dirty="0" smtClean="0"/>
              <a:t>Next LESSON</a:t>
            </a:r>
            <a:endParaRPr lang="en-US" sz="9600" dirty="0"/>
          </a:p>
        </p:txBody>
      </p:sp>
      <p:sp>
        <p:nvSpPr>
          <p:cNvPr id="3" name="Text Placeholder 2"/>
          <p:cNvSpPr>
            <a:spLocks noGrp="1"/>
          </p:cNvSpPr>
          <p:nvPr>
            <p:ph type="subTitle" idx="1"/>
          </p:nvPr>
        </p:nvSpPr>
        <p:spPr>
          <a:xfrm>
            <a:off x="964142" y="3657600"/>
            <a:ext cx="10242551" cy="461665"/>
          </a:xfrm>
        </p:spPr>
        <p:txBody>
          <a:bodyPr/>
          <a:lstStyle/>
          <a:p>
            <a:pPr algn="ctr"/>
            <a:r>
              <a:rPr lang="en-US" sz="6600" dirty="0" smtClean="0"/>
              <a:t>Read Chapter 1</a:t>
            </a:r>
            <a:endParaRPr lang="en-US" sz="6600" dirty="0"/>
          </a:p>
        </p:txBody>
      </p:sp>
    </p:spTree>
    <p:extLst>
      <p:ext uri="{BB962C8B-B14F-4D97-AF65-F5344CB8AC3E}">
        <p14:creationId xmlns:p14="http://schemas.microsoft.com/office/powerpoint/2010/main" val="39454351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4994" name="Picture 2" descr="http://3.bp.blogspot.com/_ky1bf81QrMw/TOAfiP6s9lI/AAAAAAAAA2w/UsjrRrW3Mh4/s1600/crystal_ball.jpg"/>
          <p:cNvPicPr>
            <a:picLocks noChangeAspect="1" noChangeArrowheads="1"/>
          </p:cNvPicPr>
          <p:nvPr/>
        </p:nvPicPr>
        <p:blipFill>
          <a:blip r:embed="rId3" cstate="print"/>
          <a:srcRect/>
          <a:stretch>
            <a:fillRect/>
          </a:stretch>
        </p:blipFill>
        <p:spPr bwMode="auto">
          <a:xfrm>
            <a:off x="304799" y="304800"/>
            <a:ext cx="4171177" cy="5029200"/>
          </a:xfrm>
          <a:prstGeom prst="rect">
            <a:avLst/>
          </a:prstGeom>
          <a:noFill/>
        </p:spPr>
      </p:pic>
      <p:pic>
        <p:nvPicPr>
          <p:cNvPr id="1026" name="Picture 2" descr="Image result for fortune teller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8600" y="1295400"/>
            <a:ext cx="7838383"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8664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i="1" dirty="0" err="1" smtClean="0"/>
              <a:t>Ooops</a:t>
            </a:r>
            <a:r>
              <a:rPr lang="en-US" i="1" dirty="0" smtClean="0"/>
              <a:t>!</a:t>
            </a:r>
            <a:endParaRPr lang="en-US" i="1" dirty="0"/>
          </a:p>
        </p:txBody>
      </p:sp>
      <p:pic>
        <p:nvPicPr>
          <p:cNvPr id="40962" name="Picture 2" descr="http://clearblogs.com/uploads/r/reslight/46070.jpg"/>
          <p:cNvPicPr>
            <a:picLocks noChangeAspect="1" noChangeArrowheads="1"/>
          </p:cNvPicPr>
          <p:nvPr/>
        </p:nvPicPr>
        <p:blipFill>
          <a:blip r:embed="rId3" cstate="print"/>
          <a:srcRect/>
          <a:stretch>
            <a:fillRect/>
          </a:stretch>
        </p:blipFill>
        <p:spPr bwMode="auto">
          <a:xfrm>
            <a:off x="609600" y="533401"/>
            <a:ext cx="3773992" cy="54032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0964" name="Picture 4" descr="http://www.andrewcorbett.net/images/012-88reasons-for1988.jpg"/>
          <p:cNvPicPr>
            <a:picLocks noChangeAspect="1" noChangeArrowheads="1"/>
          </p:cNvPicPr>
          <p:nvPr/>
        </p:nvPicPr>
        <p:blipFill>
          <a:blip r:embed="rId4" cstate="print"/>
          <a:srcRect/>
          <a:stretch>
            <a:fillRect/>
          </a:stretch>
        </p:blipFill>
        <p:spPr bwMode="auto">
          <a:xfrm>
            <a:off x="4673600" y="533400"/>
            <a:ext cx="3590979" cy="5384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0966" name="Picture 6" descr="http://blogfiles.wfmu.org/AK/Church%20Age%20Over%20(AP).jpg"/>
          <p:cNvPicPr>
            <a:picLocks noChangeAspect="1" noChangeArrowheads="1"/>
          </p:cNvPicPr>
          <p:nvPr/>
        </p:nvPicPr>
        <p:blipFill>
          <a:blip r:embed="rId5" cstate="print"/>
          <a:srcRect/>
          <a:stretch>
            <a:fillRect/>
          </a:stretch>
        </p:blipFill>
        <p:spPr bwMode="auto">
          <a:xfrm>
            <a:off x="8534401" y="533400"/>
            <a:ext cx="3125964" cy="54606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55704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63523" name="Picture 3"/>
          <p:cNvPicPr>
            <a:picLocks noChangeAspect="1" noChangeArrowheads="1"/>
          </p:cNvPicPr>
          <p:nvPr/>
        </p:nvPicPr>
        <p:blipFill>
          <a:blip r:embed="rId3" cstate="print"/>
          <a:srcRect/>
          <a:stretch>
            <a:fillRect/>
          </a:stretch>
        </p:blipFill>
        <p:spPr bwMode="auto">
          <a:xfrm flipH="1">
            <a:off x="1543346" y="695404"/>
            <a:ext cx="3967911" cy="4368800"/>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812800" y="5064204"/>
            <a:ext cx="5181600" cy="1077218"/>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rPr>
              <a:t>30 Years Old (Today)</a:t>
            </a:r>
          </a:p>
          <a:p>
            <a:pPr algn="ctr"/>
            <a:r>
              <a:rPr lang="en-US" sz="3200" dirty="0">
                <a:effectLst>
                  <a:outerShdw blurRad="38100" dist="38100" dir="2700000" algn="tl">
                    <a:srgbClr val="000000">
                      <a:alpha val="43137"/>
                    </a:srgbClr>
                  </a:outerShdw>
                </a:effectLst>
              </a:rPr>
              <a:t>$75,000/ year</a:t>
            </a:r>
          </a:p>
        </p:txBody>
      </p:sp>
      <p:pic>
        <p:nvPicPr>
          <p:cNvPr id="363524" name="Picture 4"/>
          <p:cNvPicPr>
            <a:picLocks noChangeAspect="1" noChangeArrowheads="1"/>
          </p:cNvPicPr>
          <p:nvPr/>
        </p:nvPicPr>
        <p:blipFill>
          <a:blip r:embed="rId4" cstate="print"/>
          <a:srcRect/>
          <a:stretch>
            <a:fillRect/>
          </a:stretch>
        </p:blipFill>
        <p:spPr bwMode="auto">
          <a:xfrm flipH="1">
            <a:off x="6499274" y="746983"/>
            <a:ext cx="3677269" cy="4266251"/>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5689600" y="5064204"/>
            <a:ext cx="5262880" cy="1077218"/>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rPr>
              <a:t>60 Years </a:t>
            </a:r>
            <a:r>
              <a:rPr lang="en-US" sz="3200" dirty="0" smtClean="0">
                <a:effectLst>
                  <a:outerShdw blurRad="38100" dist="38100" dir="2700000" algn="tl">
                    <a:srgbClr val="000000">
                      <a:alpha val="43137"/>
                    </a:srgbClr>
                  </a:outerShdw>
                </a:effectLst>
              </a:rPr>
              <a:t>old</a:t>
            </a:r>
            <a:endParaRPr lang="en-US" sz="3200" dirty="0">
              <a:effectLst>
                <a:outerShdw blurRad="38100" dist="38100" dir="2700000" algn="tl">
                  <a:srgbClr val="000000">
                    <a:alpha val="43137"/>
                  </a:srgbClr>
                </a:outerShdw>
              </a:effectLst>
            </a:endParaRPr>
          </a:p>
          <a:p>
            <a:pPr algn="ctr"/>
            <a:r>
              <a:rPr lang="en-US" sz="3200" dirty="0">
                <a:effectLst>
                  <a:outerShdw blurRad="38100" dist="38100" dir="2700000" algn="tl">
                    <a:srgbClr val="000000">
                      <a:alpha val="43137"/>
                    </a:srgbClr>
                  </a:outerShdw>
                </a:effectLst>
              </a:rPr>
              <a:t>$243,255/year</a:t>
            </a:r>
          </a:p>
        </p:txBody>
      </p:sp>
      <p:cxnSp>
        <p:nvCxnSpPr>
          <p:cNvPr id="3" name="Straight Arrow Connector 2"/>
          <p:cNvCxnSpPr/>
          <p:nvPr/>
        </p:nvCxnSpPr>
        <p:spPr>
          <a:xfrm>
            <a:off x="4876800" y="5867400"/>
            <a:ext cx="19050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2144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3943800125"/>
              </p:ext>
            </p:extLst>
          </p:nvPr>
        </p:nvGraphicFramePr>
        <p:xfrm>
          <a:off x="1320800" y="279400"/>
          <a:ext cx="9753600" cy="6236923"/>
        </p:xfrm>
        <a:graphic>
          <a:graphicData uri="http://schemas.openxmlformats.org/drawingml/2006/table">
            <a:tbl>
              <a:tblPr firstRow="1" bandRow="1">
                <a:tableStyleId>{5C22544A-7EE6-4342-B048-85BDC9FD1C3A}</a:tableStyleId>
              </a:tblPr>
              <a:tblGrid>
                <a:gridCol w="3251200"/>
                <a:gridCol w="3251200"/>
                <a:gridCol w="3251200"/>
              </a:tblGrid>
              <a:tr h="591892">
                <a:tc>
                  <a:txBody>
                    <a:bodyPr/>
                    <a:lstStyle/>
                    <a:p>
                      <a:endParaRPr lang="en-US" sz="2700" dirty="0">
                        <a:latin typeface="+mj-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solidFill>
                  </a:tcPr>
                </a:tc>
                <a:tc>
                  <a:txBody>
                    <a:bodyPr/>
                    <a:lstStyle/>
                    <a:p>
                      <a:pPr algn="ctr"/>
                      <a:r>
                        <a:rPr lang="en-US" sz="2700" dirty="0" smtClean="0">
                          <a:effectLst>
                            <a:outerShdw blurRad="38100" dist="38100" dir="2700000" algn="tl">
                              <a:srgbClr val="000000">
                                <a:alpha val="43137"/>
                              </a:srgbClr>
                            </a:outerShdw>
                          </a:effectLst>
                          <a:latin typeface="+mj-lt"/>
                        </a:rPr>
                        <a:t>TODAY</a:t>
                      </a:r>
                      <a:endParaRPr lang="en-US" sz="2700" dirty="0">
                        <a:effectLst>
                          <a:outerShdw blurRad="38100" dist="38100" dir="2700000" algn="tl">
                            <a:srgbClr val="000000">
                              <a:alpha val="43137"/>
                            </a:srgbClr>
                          </a:outerShdw>
                        </a:effectLst>
                        <a:latin typeface="+mj-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solidFill>
                  </a:tcPr>
                </a:tc>
                <a:tc>
                  <a:txBody>
                    <a:bodyPr/>
                    <a:lstStyle/>
                    <a:p>
                      <a:pPr algn="ctr"/>
                      <a:r>
                        <a:rPr lang="en-US" sz="3200" dirty="0" smtClean="0">
                          <a:effectLst>
                            <a:outerShdw blurRad="38100" dist="38100" dir="2700000" algn="tl">
                              <a:srgbClr val="000000">
                                <a:alpha val="43137"/>
                              </a:srgbClr>
                            </a:outerShdw>
                          </a:effectLst>
                          <a:latin typeface="+mj-lt"/>
                        </a:rPr>
                        <a:t>2020</a:t>
                      </a:r>
                      <a:endParaRPr lang="en-US" sz="3200" dirty="0">
                        <a:effectLst>
                          <a:outerShdw blurRad="38100" dist="38100" dir="2700000" algn="tl">
                            <a:srgbClr val="000000">
                              <a:alpha val="43137"/>
                            </a:srgbClr>
                          </a:outerShdw>
                        </a:effectLst>
                        <a:latin typeface="+mj-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solidFill>
                  </a:tcPr>
                </a:tc>
              </a:tr>
              <a:tr h="542567">
                <a:tc>
                  <a:txBody>
                    <a:bodyPr/>
                    <a:lstStyle/>
                    <a:p>
                      <a:r>
                        <a:rPr lang="en-US" sz="2700" dirty="0" smtClean="0">
                          <a:solidFill>
                            <a:srgbClr val="000000"/>
                          </a:solidFill>
                          <a:latin typeface="+mj-lt"/>
                        </a:rPr>
                        <a:t>GAS</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b"/>
                      <a:r>
                        <a:rPr lang="en-US" sz="2700" b="0" i="0" u="none" strike="noStrike" dirty="0" smtClean="0">
                          <a:solidFill>
                            <a:srgbClr val="000000"/>
                          </a:solidFill>
                          <a:latin typeface="+mj-lt"/>
                        </a:rPr>
                        <a:t>$3</a:t>
                      </a:r>
                      <a:endParaRPr lang="en-US" sz="2700" b="0" i="0" u="none" strike="noStrike" dirty="0">
                        <a:solidFill>
                          <a:srgbClr val="000000"/>
                        </a:solidFill>
                        <a:latin typeface="+mj-lt"/>
                      </a:endParaRP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b"/>
                      <a:r>
                        <a:rPr lang="en-US" sz="2700" b="0" i="0" u="none" strike="noStrike" dirty="0" smtClean="0">
                          <a:solidFill>
                            <a:srgbClr val="000000"/>
                          </a:solidFill>
                          <a:latin typeface="+mj-lt"/>
                        </a:rPr>
                        <a:t>$9</a:t>
                      </a:r>
                      <a:endParaRPr lang="en-US" sz="2700" b="0" i="0" u="none" strike="noStrike" dirty="0">
                        <a:solidFill>
                          <a:srgbClr val="000000"/>
                        </a:solidFill>
                        <a:latin typeface="+mj-lt"/>
                      </a:endParaRP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r>
              <a:tr h="542567">
                <a:tc>
                  <a:txBody>
                    <a:bodyPr/>
                    <a:lstStyle/>
                    <a:p>
                      <a:r>
                        <a:rPr lang="en-US" sz="2700" dirty="0" smtClean="0">
                          <a:solidFill>
                            <a:srgbClr val="000000"/>
                          </a:solidFill>
                          <a:latin typeface="+mj-lt"/>
                        </a:rPr>
                        <a:t>FOOD</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b"/>
                      <a:r>
                        <a:rPr lang="en-US" sz="2700" b="0" i="0" u="none" strike="noStrike" dirty="0">
                          <a:solidFill>
                            <a:srgbClr val="000000"/>
                          </a:solidFill>
                          <a:latin typeface="+mj-lt"/>
                        </a:rPr>
                        <a:t>$200</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b"/>
                      <a:r>
                        <a:rPr lang="en-US" sz="2700" b="0" i="0" u="none" strike="noStrike" dirty="0">
                          <a:solidFill>
                            <a:srgbClr val="000000"/>
                          </a:solidFill>
                          <a:latin typeface="+mj-lt"/>
                        </a:rPr>
                        <a:t>$326</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r>
              <a:tr h="542567">
                <a:tc>
                  <a:txBody>
                    <a:bodyPr/>
                    <a:lstStyle/>
                    <a:p>
                      <a:r>
                        <a:rPr lang="en-US" sz="2700" dirty="0" smtClean="0">
                          <a:solidFill>
                            <a:srgbClr val="000000"/>
                          </a:solidFill>
                          <a:latin typeface="+mj-lt"/>
                        </a:rPr>
                        <a:t>BALL</a:t>
                      </a:r>
                      <a:r>
                        <a:rPr lang="en-US" sz="2700" baseline="0" dirty="0" smtClean="0">
                          <a:solidFill>
                            <a:srgbClr val="000000"/>
                          </a:solidFill>
                          <a:latin typeface="+mj-lt"/>
                        </a:rPr>
                        <a:t> GAME</a:t>
                      </a:r>
                      <a:endParaRPr lang="en-US" sz="2700" dirty="0">
                        <a:solidFill>
                          <a:srgbClr val="000000"/>
                        </a:solidFill>
                        <a:latin typeface="+mj-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b"/>
                      <a:r>
                        <a:rPr lang="en-US" sz="2700" b="0" i="0" u="none" strike="noStrike" dirty="0">
                          <a:solidFill>
                            <a:srgbClr val="000000"/>
                          </a:solidFill>
                          <a:latin typeface="+mj-lt"/>
                        </a:rPr>
                        <a:t>$50</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b"/>
                      <a:r>
                        <a:rPr lang="en-US" sz="2700" b="0" i="0" u="none" strike="noStrike" dirty="0">
                          <a:solidFill>
                            <a:srgbClr val="000000"/>
                          </a:solidFill>
                          <a:latin typeface="+mj-lt"/>
                        </a:rPr>
                        <a:t>$81</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r>
              <a:tr h="542567">
                <a:tc>
                  <a:txBody>
                    <a:bodyPr/>
                    <a:lstStyle/>
                    <a:p>
                      <a:r>
                        <a:rPr lang="en-US" sz="2700" dirty="0" smtClean="0">
                          <a:solidFill>
                            <a:srgbClr val="000000"/>
                          </a:solidFill>
                          <a:latin typeface="+mj-lt"/>
                        </a:rPr>
                        <a:t>PIZZA</a:t>
                      </a:r>
                      <a:endParaRPr lang="en-US" sz="2700" dirty="0">
                        <a:solidFill>
                          <a:srgbClr val="000000"/>
                        </a:solidFill>
                        <a:latin typeface="+mj-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b"/>
                      <a:r>
                        <a:rPr lang="en-US" sz="2700" b="0" i="0" u="none" strike="noStrike" dirty="0">
                          <a:solidFill>
                            <a:srgbClr val="000000"/>
                          </a:solidFill>
                          <a:latin typeface="+mj-lt"/>
                        </a:rPr>
                        <a:t>$10</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b"/>
                      <a:r>
                        <a:rPr lang="en-US" sz="2700" b="0" i="0" u="none" strike="noStrike" dirty="0">
                          <a:solidFill>
                            <a:srgbClr val="000000"/>
                          </a:solidFill>
                          <a:latin typeface="+mj-lt"/>
                        </a:rPr>
                        <a:t>$16</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r>
              <a:tr h="542567">
                <a:tc>
                  <a:txBody>
                    <a:bodyPr/>
                    <a:lstStyle/>
                    <a:p>
                      <a:r>
                        <a:rPr lang="en-US" sz="2700" dirty="0" smtClean="0">
                          <a:solidFill>
                            <a:srgbClr val="000000"/>
                          </a:solidFill>
                          <a:latin typeface="+mj-lt"/>
                        </a:rPr>
                        <a:t>DINNER</a:t>
                      </a:r>
                      <a:endParaRPr lang="en-US" sz="2700" dirty="0">
                        <a:solidFill>
                          <a:srgbClr val="000000"/>
                        </a:solidFill>
                        <a:latin typeface="+mj-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b"/>
                      <a:r>
                        <a:rPr lang="en-US" sz="2700" b="0" i="0" u="none" strike="noStrike" dirty="0">
                          <a:solidFill>
                            <a:srgbClr val="000000"/>
                          </a:solidFill>
                          <a:latin typeface="+mj-lt"/>
                        </a:rPr>
                        <a:t>$100</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b"/>
                      <a:r>
                        <a:rPr lang="en-US" sz="2700" b="0" i="0" u="none" strike="noStrike" dirty="0">
                          <a:solidFill>
                            <a:srgbClr val="000000"/>
                          </a:solidFill>
                          <a:latin typeface="+mj-lt"/>
                        </a:rPr>
                        <a:t>$163</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r>
              <a:tr h="542567">
                <a:tc>
                  <a:txBody>
                    <a:bodyPr/>
                    <a:lstStyle/>
                    <a:p>
                      <a:r>
                        <a:rPr lang="en-US" sz="2700" dirty="0" smtClean="0">
                          <a:solidFill>
                            <a:srgbClr val="000000"/>
                          </a:solidFill>
                          <a:latin typeface="+mj-lt"/>
                        </a:rPr>
                        <a:t>GYM</a:t>
                      </a:r>
                      <a:endParaRPr lang="en-US" sz="2700" dirty="0">
                        <a:solidFill>
                          <a:srgbClr val="000000"/>
                        </a:solidFill>
                        <a:latin typeface="+mj-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b"/>
                      <a:r>
                        <a:rPr lang="en-US" sz="2700" b="0" i="0" u="none" strike="noStrike" dirty="0">
                          <a:solidFill>
                            <a:srgbClr val="000000"/>
                          </a:solidFill>
                          <a:latin typeface="+mj-lt"/>
                        </a:rPr>
                        <a:t>$350</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b"/>
                      <a:r>
                        <a:rPr lang="en-US" sz="2700" b="0" i="0" u="none" strike="noStrike" dirty="0">
                          <a:solidFill>
                            <a:srgbClr val="000000"/>
                          </a:solidFill>
                          <a:latin typeface="+mj-lt"/>
                        </a:rPr>
                        <a:t>$570</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r>
              <a:tr h="542567">
                <a:tc>
                  <a:txBody>
                    <a:bodyPr/>
                    <a:lstStyle/>
                    <a:p>
                      <a:r>
                        <a:rPr lang="en-US" sz="2700" dirty="0" smtClean="0">
                          <a:solidFill>
                            <a:srgbClr val="000000"/>
                          </a:solidFill>
                          <a:latin typeface="+mj-lt"/>
                        </a:rPr>
                        <a:t>MEDICINE</a:t>
                      </a:r>
                      <a:endParaRPr lang="en-US" sz="2700" dirty="0">
                        <a:solidFill>
                          <a:srgbClr val="000000"/>
                        </a:solidFill>
                        <a:latin typeface="+mj-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b"/>
                      <a:r>
                        <a:rPr lang="en-US" sz="2700" b="0" i="0" u="none" strike="noStrike" dirty="0">
                          <a:solidFill>
                            <a:srgbClr val="000000"/>
                          </a:solidFill>
                          <a:latin typeface="+mj-lt"/>
                        </a:rPr>
                        <a:t>$100</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b"/>
                      <a:r>
                        <a:rPr lang="en-US" sz="2700" b="0" i="0" u="none" strike="noStrike" dirty="0">
                          <a:solidFill>
                            <a:srgbClr val="000000"/>
                          </a:solidFill>
                          <a:latin typeface="+mj-lt"/>
                        </a:rPr>
                        <a:t>$163</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r>
              <a:tr h="542567">
                <a:tc>
                  <a:txBody>
                    <a:bodyPr/>
                    <a:lstStyle/>
                    <a:p>
                      <a:r>
                        <a:rPr lang="en-US" sz="2700" dirty="0" smtClean="0">
                          <a:solidFill>
                            <a:srgbClr val="000000"/>
                          </a:solidFill>
                          <a:latin typeface="+mj-lt"/>
                        </a:rPr>
                        <a:t>DONUTS</a:t>
                      </a:r>
                      <a:endParaRPr lang="en-US" sz="2700" dirty="0">
                        <a:solidFill>
                          <a:srgbClr val="000000"/>
                        </a:solidFill>
                        <a:latin typeface="+mj-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b"/>
                      <a:r>
                        <a:rPr lang="en-US" sz="2700" b="0" i="0" u="none" strike="noStrike" dirty="0">
                          <a:solidFill>
                            <a:srgbClr val="000000"/>
                          </a:solidFill>
                          <a:latin typeface="+mj-lt"/>
                        </a:rPr>
                        <a:t>$6</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b"/>
                      <a:r>
                        <a:rPr lang="en-US" sz="2700" b="0" i="0" u="none" strike="noStrike" dirty="0">
                          <a:solidFill>
                            <a:srgbClr val="000000"/>
                          </a:solidFill>
                          <a:latin typeface="+mj-lt"/>
                        </a:rPr>
                        <a:t>$10</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r>
              <a:tr h="542567">
                <a:tc>
                  <a:txBody>
                    <a:bodyPr/>
                    <a:lstStyle/>
                    <a:p>
                      <a:r>
                        <a:rPr lang="en-US" sz="2700" dirty="0" smtClean="0">
                          <a:solidFill>
                            <a:srgbClr val="000000"/>
                          </a:solidFill>
                          <a:latin typeface="+mj-lt"/>
                        </a:rPr>
                        <a:t>CAR</a:t>
                      </a:r>
                      <a:endParaRPr lang="en-US" sz="2700" dirty="0">
                        <a:solidFill>
                          <a:srgbClr val="000000"/>
                        </a:solidFill>
                        <a:latin typeface="+mj-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b"/>
                      <a:r>
                        <a:rPr lang="en-US" sz="2700" b="0" i="0" u="none" strike="noStrike" dirty="0">
                          <a:solidFill>
                            <a:srgbClr val="000000"/>
                          </a:solidFill>
                          <a:latin typeface="+mj-lt"/>
                        </a:rPr>
                        <a:t>$25,000</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b"/>
                      <a:r>
                        <a:rPr lang="en-US" sz="2700" b="0" i="0" u="none" strike="noStrike" dirty="0">
                          <a:solidFill>
                            <a:srgbClr val="000000"/>
                          </a:solidFill>
                          <a:latin typeface="+mj-lt"/>
                        </a:rPr>
                        <a:t>$40,722</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r>
              <a:tr h="722601">
                <a:tc>
                  <a:txBody>
                    <a:bodyPr/>
                    <a:lstStyle/>
                    <a:p>
                      <a:r>
                        <a:rPr lang="en-US" sz="2700" dirty="0" smtClean="0">
                          <a:solidFill>
                            <a:srgbClr val="000000"/>
                          </a:solidFill>
                          <a:latin typeface="+mj-lt"/>
                        </a:rPr>
                        <a:t>Ice Cream</a:t>
                      </a:r>
                      <a:r>
                        <a:rPr lang="en-US" sz="2700" baseline="0" dirty="0" smtClean="0">
                          <a:solidFill>
                            <a:srgbClr val="000000"/>
                          </a:solidFill>
                          <a:latin typeface="+mj-lt"/>
                        </a:rPr>
                        <a:t> Cone</a:t>
                      </a:r>
                      <a:endParaRPr lang="en-US" sz="2700" dirty="0">
                        <a:solidFill>
                          <a:srgbClr val="000000"/>
                        </a:solidFill>
                        <a:latin typeface="+mj-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b"/>
                      <a:r>
                        <a:rPr lang="en-US" sz="2700" b="0" i="0" u="none" strike="noStrike" dirty="0" smtClean="0">
                          <a:solidFill>
                            <a:srgbClr val="000000"/>
                          </a:solidFill>
                          <a:latin typeface="+mj-lt"/>
                        </a:rPr>
                        <a:t>$3</a:t>
                      </a:r>
                      <a:endParaRPr lang="en-US" sz="2700" b="0" i="0" u="none" strike="noStrike" dirty="0">
                        <a:solidFill>
                          <a:srgbClr val="000000"/>
                        </a:solidFill>
                        <a:latin typeface="+mj-lt"/>
                      </a:endParaRP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b">
                        <a:spcAft>
                          <a:spcPts val="600"/>
                        </a:spcAft>
                      </a:pPr>
                      <a:r>
                        <a:rPr lang="en-US" sz="4800" b="0" i="0" u="none" strike="noStrike" dirty="0" smtClean="0">
                          <a:solidFill>
                            <a:srgbClr val="FF0000"/>
                          </a:solidFill>
                          <a:latin typeface="Aegyptus" panose="020405020508060A0203" pitchFamily="18" charset="0"/>
                          <a:ea typeface="Aegyptus" panose="020405020508060A0203" pitchFamily="18" charset="0"/>
                        </a:rPr>
                        <a:t>FREE!!!!</a:t>
                      </a:r>
                      <a:endParaRPr lang="en-US" sz="4800" b="0" i="0" u="none" strike="noStrike" dirty="0">
                        <a:solidFill>
                          <a:srgbClr val="FF0000"/>
                        </a:solidFill>
                        <a:latin typeface="Aegyptus" panose="020405020508060A0203" pitchFamily="18" charset="0"/>
                        <a:ea typeface="Aegyptus" panose="020405020508060A0203" pitchFamily="18" charset="0"/>
                      </a:endParaRP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r>
            </a:tbl>
          </a:graphicData>
        </a:graphic>
      </p:graphicFrame>
      <p:sp>
        <p:nvSpPr>
          <p:cNvPr id="11" name="Rectangle 10"/>
          <p:cNvSpPr/>
          <p:nvPr/>
        </p:nvSpPr>
        <p:spPr>
          <a:xfrm>
            <a:off x="8991600" y="990600"/>
            <a:ext cx="914400" cy="40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8991600" y="1447800"/>
            <a:ext cx="91440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Rectangle 12"/>
          <p:cNvSpPr/>
          <p:nvPr/>
        </p:nvSpPr>
        <p:spPr>
          <a:xfrm>
            <a:off x="8991600" y="2057400"/>
            <a:ext cx="914400" cy="40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8991600" y="2590800"/>
            <a:ext cx="914400" cy="40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8991600" y="3124200"/>
            <a:ext cx="914400" cy="40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8991600" y="3708400"/>
            <a:ext cx="914400" cy="40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8991600" y="4191000"/>
            <a:ext cx="914400" cy="40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Rectangle 17"/>
          <p:cNvSpPr/>
          <p:nvPr/>
        </p:nvSpPr>
        <p:spPr>
          <a:xfrm>
            <a:off x="8991600" y="4724400"/>
            <a:ext cx="914400" cy="40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Rectangle 18"/>
          <p:cNvSpPr/>
          <p:nvPr/>
        </p:nvSpPr>
        <p:spPr>
          <a:xfrm>
            <a:off x="8839200" y="5257800"/>
            <a:ext cx="1320800" cy="4511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382000" y="5867400"/>
            <a:ext cx="2132430" cy="6138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026" name="Picture 2" descr="https://nbchardballtalk.files.wordpress.com/2013/10/getty-ice-cream-cone.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99750"/>
                    </a14:imgEffect>
                  </a14:imgLayer>
                </a14:imgProps>
              </a:ext>
              <a:ext uri="{28A0092B-C50C-407E-A947-70E740481C1C}">
                <a14:useLocalDpi xmlns:a14="http://schemas.microsoft.com/office/drawing/2010/main" val="0"/>
              </a:ext>
            </a:extLst>
          </a:blip>
          <a:srcRect/>
          <a:stretch>
            <a:fillRect/>
          </a:stretch>
        </p:blipFill>
        <p:spPr bwMode="auto">
          <a:xfrm>
            <a:off x="7401759" y="5097934"/>
            <a:ext cx="1630281" cy="1630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5940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13"/>
                                        </p:tgtEl>
                                      </p:cBhvr>
                                    </p:animEffect>
                                    <p:set>
                                      <p:cBhvr>
                                        <p:cTn id="17" dur="1" fill="hold">
                                          <p:stCondLst>
                                            <p:cond delay="499"/>
                                          </p:stCondLst>
                                        </p:cTn>
                                        <p:tgtEl>
                                          <p:spTgt spid="1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0" nodeType="clickEffect">
                                  <p:stCondLst>
                                    <p:cond delay="0"/>
                                  </p:stCondLst>
                                  <p:childTnLst>
                                    <p:animEffect transition="out" filter="dissolve">
                                      <p:cBhvr>
                                        <p:cTn id="21" dur="500"/>
                                        <p:tgtEl>
                                          <p:spTgt spid="14"/>
                                        </p:tgtEl>
                                      </p:cBhvr>
                                    </p:animEffect>
                                    <p:set>
                                      <p:cBhvr>
                                        <p:cTn id="22" dur="1" fill="hold">
                                          <p:stCondLst>
                                            <p:cond delay="499"/>
                                          </p:stCondLst>
                                        </p:cTn>
                                        <p:tgtEl>
                                          <p:spTgt spid="1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grpId="0" nodeType="clickEffect">
                                  <p:stCondLst>
                                    <p:cond delay="0"/>
                                  </p:stCondLst>
                                  <p:childTnLst>
                                    <p:animEffect transition="out" filter="dissolve">
                                      <p:cBhvr>
                                        <p:cTn id="26" dur="500"/>
                                        <p:tgtEl>
                                          <p:spTgt spid="15"/>
                                        </p:tgtEl>
                                      </p:cBhvr>
                                    </p:animEffect>
                                    <p:set>
                                      <p:cBhvr>
                                        <p:cTn id="27" dur="1" fill="hold">
                                          <p:stCondLst>
                                            <p:cond delay="499"/>
                                          </p:stCondLst>
                                        </p:cTn>
                                        <p:tgtEl>
                                          <p:spTgt spid="1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grpId="0" nodeType="clickEffect">
                                  <p:stCondLst>
                                    <p:cond delay="0"/>
                                  </p:stCondLst>
                                  <p:childTnLst>
                                    <p:animEffect transition="out" filter="dissolve">
                                      <p:cBhvr>
                                        <p:cTn id="31" dur="500"/>
                                        <p:tgtEl>
                                          <p:spTgt spid="16"/>
                                        </p:tgtEl>
                                      </p:cBhvr>
                                    </p:animEffect>
                                    <p:set>
                                      <p:cBhvr>
                                        <p:cTn id="32" dur="1" fill="hold">
                                          <p:stCondLst>
                                            <p:cond delay="499"/>
                                          </p:stCondLst>
                                        </p:cTn>
                                        <p:tgtEl>
                                          <p:spTgt spid="1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9" presetClass="exit" presetSubtype="0" fill="hold" grpId="0" nodeType="clickEffect">
                                  <p:stCondLst>
                                    <p:cond delay="0"/>
                                  </p:stCondLst>
                                  <p:childTnLst>
                                    <p:animEffect transition="out" filter="dissolve">
                                      <p:cBhvr>
                                        <p:cTn id="36" dur="500"/>
                                        <p:tgtEl>
                                          <p:spTgt spid="17"/>
                                        </p:tgtEl>
                                      </p:cBhvr>
                                    </p:animEffect>
                                    <p:set>
                                      <p:cBhvr>
                                        <p:cTn id="37" dur="1" fill="hold">
                                          <p:stCondLst>
                                            <p:cond delay="499"/>
                                          </p:stCondLst>
                                        </p:cTn>
                                        <p:tgtEl>
                                          <p:spTgt spid="17"/>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9" presetClass="exit" presetSubtype="0" fill="hold" grpId="0" nodeType="clickEffect">
                                  <p:stCondLst>
                                    <p:cond delay="0"/>
                                  </p:stCondLst>
                                  <p:childTnLst>
                                    <p:animEffect transition="out" filter="dissolve">
                                      <p:cBhvr>
                                        <p:cTn id="41" dur="500"/>
                                        <p:tgtEl>
                                          <p:spTgt spid="18"/>
                                        </p:tgtEl>
                                      </p:cBhvr>
                                    </p:animEffect>
                                    <p:set>
                                      <p:cBhvr>
                                        <p:cTn id="42" dur="1" fill="hold">
                                          <p:stCondLst>
                                            <p:cond delay="499"/>
                                          </p:stCondLst>
                                        </p:cTn>
                                        <p:tgtEl>
                                          <p:spTgt spid="1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9" presetClass="exit" presetSubtype="0" fill="hold" grpId="0" nodeType="clickEffect">
                                  <p:stCondLst>
                                    <p:cond delay="0"/>
                                  </p:stCondLst>
                                  <p:childTnLst>
                                    <p:animEffect transition="out" filter="dissolve">
                                      <p:cBhvr>
                                        <p:cTn id="46" dur="500"/>
                                        <p:tgtEl>
                                          <p:spTgt spid="19"/>
                                        </p:tgtEl>
                                      </p:cBhvr>
                                    </p:animEffect>
                                    <p:set>
                                      <p:cBhvr>
                                        <p:cTn id="47" dur="1" fill="hold">
                                          <p:stCondLst>
                                            <p:cond delay="499"/>
                                          </p:stCondLst>
                                        </p:cTn>
                                        <p:tgtEl>
                                          <p:spTgt spid="19"/>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9" presetClass="exit" presetSubtype="0" fill="hold" grpId="0" nodeType="clickEffect">
                                  <p:stCondLst>
                                    <p:cond delay="0"/>
                                  </p:stCondLst>
                                  <p:childTnLst>
                                    <p:animEffect transition="out" filter="dissolve">
                                      <p:cBhvr>
                                        <p:cTn id="51" dur="500"/>
                                        <p:tgtEl>
                                          <p:spTgt spid="20"/>
                                        </p:tgtEl>
                                      </p:cBhvr>
                                    </p:animEffect>
                                    <p:set>
                                      <p:cBhvr>
                                        <p:cTn id="52" dur="1" fill="hold">
                                          <p:stCondLst>
                                            <p:cond delay="499"/>
                                          </p:stCondLst>
                                        </p:cTn>
                                        <p:tgtEl>
                                          <p:spTgt spid="20"/>
                                        </p:tgtEl>
                                        <p:attrNameLst>
                                          <p:attrName>style.visibility</p:attrName>
                                        </p:attrNameLst>
                                      </p:cBhvr>
                                      <p:to>
                                        <p:strVal val="hidden"/>
                                      </p:to>
                                    </p:set>
                                  </p:childTnLst>
                                </p:cTn>
                              </p:par>
                            </p:childTnLst>
                          </p:cTn>
                        </p:par>
                        <p:par>
                          <p:cTn id="53" fill="hold">
                            <p:stCondLst>
                              <p:cond delay="500"/>
                            </p:stCondLst>
                            <p:childTnLst>
                              <p:par>
                                <p:cTn id="54" presetID="10" presetClass="entr" presetSubtype="0" fill="hold" nodeType="afterEffect">
                                  <p:stCondLst>
                                    <p:cond delay="0"/>
                                  </p:stCondLst>
                                  <p:childTnLst>
                                    <p:set>
                                      <p:cBhvr>
                                        <p:cTn id="55" dur="1" fill="hold">
                                          <p:stCondLst>
                                            <p:cond delay="0"/>
                                          </p:stCondLst>
                                        </p:cTn>
                                        <p:tgtEl>
                                          <p:spTgt spid="1026"/>
                                        </p:tgtEl>
                                        <p:attrNameLst>
                                          <p:attrName>style.visibility</p:attrName>
                                        </p:attrNameLst>
                                      </p:cBhvr>
                                      <p:to>
                                        <p:strVal val="visible"/>
                                      </p:to>
                                    </p:set>
                                    <p:animEffect transition="in" filter="fade">
                                      <p:cBhvr>
                                        <p:cTn id="56"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 y="-431800"/>
            <a:ext cx="12293600" cy="936048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7601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smtClean="0"/>
              <a:t>Comments made in the year 1955!</a:t>
            </a:r>
            <a:endParaRPr lang="en-US" dirty="0"/>
          </a:p>
        </p:txBody>
      </p:sp>
      <p:sp>
        <p:nvSpPr>
          <p:cNvPr id="5" name="TextBox 4"/>
          <p:cNvSpPr txBox="1"/>
          <p:nvPr/>
        </p:nvSpPr>
        <p:spPr>
          <a:xfrm>
            <a:off x="543984" y="1859360"/>
            <a:ext cx="4978400" cy="3970318"/>
          </a:xfrm>
          <a:prstGeom prst="rect">
            <a:avLst/>
          </a:prstGeom>
          <a:noFill/>
        </p:spPr>
        <p:txBody>
          <a:bodyPr wrap="square" rtlCol="0">
            <a:spAutoFit/>
          </a:bodyPr>
          <a:lstStyle/>
          <a:p>
            <a:pPr algn="r"/>
            <a:r>
              <a:rPr lang="en-US" sz="3600" i="1" dirty="0">
                <a:effectLst>
                  <a:outerShdw blurRad="38100" dist="38100" dir="2700000" algn="tl">
                    <a:srgbClr val="000000">
                      <a:alpha val="43137"/>
                    </a:srgbClr>
                  </a:outerShdw>
                </a:effectLst>
                <a:latin typeface="Times New Roman" panose="02020603050405020304" pitchFamily="18" charset="0"/>
                <a:ea typeface="Aegyptus" panose="020405020508060A0203" pitchFamily="18" charset="0"/>
                <a:cs typeface="Times New Roman" panose="02020603050405020304" pitchFamily="18" charset="0"/>
              </a:rPr>
              <a:t>“I'll tell you one thing, if things keep going the way they are, </a:t>
            </a:r>
            <a:r>
              <a:rPr lang="en-US" sz="3600" i="1" dirty="0" smtClean="0">
                <a:effectLst>
                  <a:outerShdw blurRad="38100" dist="38100" dir="2700000" algn="tl">
                    <a:srgbClr val="000000">
                      <a:alpha val="43137"/>
                    </a:srgbClr>
                  </a:outerShdw>
                </a:effectLst>
                <a:latin typeface="Times New Roman" panose="02020603050405020304" pitchFamily="18" charset="0"/>
                <a:ea typeface="Aegyptus" panose="020405020508060A0203" pitchFamily="18" charset="0"/>
                <a:cs typeface="Times New Roman" panose="02020603050405020304" pitchFamily="18" charset="0"/>
              </a:rPr>
              <a:t>it's </a:t>
            </a:r>
            <a:r>
              <a:rPr lang="en-US" sz="3600" i="1" dirty="0">
                <a:effectLst>
                  <a:outerShdw blurRad="38100" dist="38100" dir="2700000" algn="tl">
                    <a:srgbClr val="000000">
                      <a:alpha val="43137"/>
                    </a:srgbClr>
                  </a:outerShdw>
                </a:effectLst>
                <a:latin typeface="Times New Roman" panose="02020603050405020304" pitchFamily="18" charset="0"/>
                <a:ea typeface="Aegyptus" panose="020405020508060A0203" pitchFamily="18" charset="0"/>
                <a:cs typeface="Times New Roman" panose="02020603050405020304" pitchFamily="18" charset="0"/>
              </a:rPr>
              <a:t>going to be impossible to buy a week's groceries for $10.00.”</a:t>
            </a:r>
          </a:p>
          <a:p>
            <a:pPr algn="r"/>
            <a:endParaRPr lang="en-US" sz="3600" dirty="0">
              <a:effectLst>
                <a:outerShdw blurRad="38100" dist="38100" dir="2700000" algn="tl">
                  <a:srgbClr val="000000">
                    <a:alpha val="43137"/>
                  </a:srgbClr>
                </a:outerShdw>
              </a:effectLst>
              <a:latin typeface="Aegyptus" panose="020405020508060A0203" pitchFamily="18" charset="0"/>
              <a:ea typeface="Aegyptus" panose="020405020508060A0203" pitchFamily="18" charset="0"/>
            </a:endParaRPr>
          </a:p>
        </p:txBody>
      </p:sp>
      <p:sp>
        <p:nvSpPr>
          <p:cNvPr id="1026" name="AutoShape 2" descr="2E09CCAA11F04C9089E6B44E9BB65CB4@OwnerPC"/>
          <p:cNvSpPr>
            <a:spLocks noChangeAspect="1" noChangeArrowheads="1"/>
          </p:cNvSpPr>
          <p:nvPr/>
        </p:nvSpPr>
        <p:spPr bwMode="auto">
          <a:xfrm>
            <a:off x="173567" y="-2620434"/>
            <a:ext cx="6904567" cy="5469467"/>
          </a:xfrm>
          <a:prstGeom prst="rect">
            <a:avLst/>
          </a:prstGeom>
          <a:noFill/>
        </p:spPr>
        <p:txBody>
          <a:bodyPr vert="horz" wrap="square" lIns="121920" tIns="60960" rIns="121920" bIns="60960" numCol="1" anchor="t" anchorCtr="0" compatLnSpc="1">
            <a:prstTxWarp prst="textNoShape">
              <a:avLst/>
            </a:prstTxWarp>
          </a:bodyPr>
          <a:lstStyle/>
          <a:p>
            <a:endParaRPr lang="en-US" sz="2400" dirty="0"/>
          </a:p>
        </p:txBody>
      </p:sp>
      <p:sp>
        <p:nvSpPr>
          <p:cNvPr id="1028" name="AutoShape 4" descr="2E09CCAA11F04C9089E6B44E9BB65CB4@OwnerPC"/>
          <p:cNvSpPr>
            <a:spLocks noChangeAspect="1" noChangeArrowheads="1"/>
          </p:cNvSpPr>
          <p:nvPr/>
        </p:nvSpPr>
        <p:spPr bwMode="auto">
          <a:xfrm>
            <a:off x="173567" y="-2620434"/>
            <a:ext cx="6904567" cy="5469467"/>
          </a:xfrm>
          <a:prstGeom prst="rect">
            <a:avLst/>
          </a:prstGeom>
          <a:noFill/>
        </p:spPr>
        <p:txBody>
          <a:bodyPr vert="horz" wrap="square" lIns="121920" tIns="60960" rIns="121920" bIns="60960" numCol="1" anchor="t" anchorCtr="0" compatLnSpc="1">
            <a:prstTxWarp prst="textNoShape">
              <a:avLst/>
            </a:prstTxWarp>
          </a:bodyPr>
          <a:lstStyle/>
          <a:p>
            <a:endParaRPr lang="en-US" sz="2400" dirty="0"/>
          </a:p>
        </p:txBody>
      </p:sp>
      <p:pic>
        <p:nvPicPr>
          <p:cNvPr id="1029" name="Picture 5"/>
          <p:cNvPicPr>
            <a:picLocks noChangeAspect="1" noChangeArrowheads="1"/>
          </p:cNvPicPr>
          <p:nvPr/>
        </p:nvPicPr>
        <p:blipFill>
          <a:blip r:embed="rId3" cstate="print"/>
          <a:srcRect/>
          <a:stretch>
            <a:fillRect/>
          </a:stretch>
        </p:blipFill>
        <p:spPr bwMode="auto">
          <a:xfrm>
            <a:off x="5892800" y="1859360"/>
            <a:ext cx="5515611" cy="4368800"/>
          </a:xfrm>
          <a:prstGeom prst="rect">
            <a:avLst/>
          </a:prstGeom>
          <a:ln>
            <a:noFill/>
          </a:ln>
          <a:effectLst>
            <a:softEdge rad="112500"/>
          </a:effectLst>
        </p:spPr>
      </p:pic>
    </p:spTree>
    <p:extLst>
      <p:ext uri="{BB962C8B-B14F-4D97-AF65-F5344CB8AC3E}">
        <p14:creationId xmlns:p14="http://schemas.microsoft.com/office/powerpoint/2010/main" val="984294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25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smtClean="0"/>
              <a:t>Comments made in the year 1955!</a:t>
            </a:r>
            <a:endParaRPr lang="en-US" dirty="0"/>
          </a:p>
        </p:txBody>
      </p:sp>
      <p:sp>
        <p:nvSpPr>
          <p:cNvPr id="5" name="TextBox 4"/>
          <p:cNvSpPr txBox="1"/>
          <p:nvPr/>
        </p:nvSpPr>
        <p:spPr>
          <a:xfrm>
            <a:off x="467784" y="2040895"/>
            <a:ext cx="5410200" cy="2862322"/>
          </a:xfrm>
          <a:prstGeom prst="rect">
            <a:avLst/>
          </a:prstGeom>
          <a:noFill/>
        </p:spPr>
        <p:txBody>
          <a:bodyPr wrap="square" rtlCol="0">
            <a:spAutoFit/>
          </a:bodyPr>
          <a:lstStyle/>
          <a:p>
            <a:pPr algn="r"/>
            <a:r>
              <a:rPr lang="en-US" sz="3600" i="1" dirty="0">
                <a:effectLst>
                  <a:outerShdw blurRad="38100" dist="38100" dir="2700000" algn="tl">
                    <a:srgbClr val="000000">
                      <a:alpha val="43137"/>
                    </a:srgbClr>
                  </a:outerShdw>
                </a:effectLst>
                <a:latin typeface="Times New Roman" panose="02020603050405020304" pitchFamily="18" charset="0"/>
                <a:ea typeface="Aegyptus" panose="020405020508060A0203" pitchFamily="18" charset="0"/>
                <a:cs typeface="Times New Roman" panose="02020603050405020304" pitchFamily="18" charset="0"/>
              </a:rPr>
              <a:t>“There is no sense going on short trips anymore for </a:t>
            </a:r>
            <a:r>
              <a:rPr lang="en-US" sz="3600" i="1" dirty="0" smtClean="0">
                <a:effectLst>
                  <a:outerShdw blurRad="38100" dist="38100" dir="2700000" algn="tl">
                    <a:srgbClr val="000000">
                      <a:alpha val="43137"/>
                    </a:srgbClr>
                  </a:outerShdw>
                </a:effectLst>
                <a:latin typeface="Times New Roman" panose="02020603050405020304" pitchFamily="18" charset="0"/>
                <a:ea typeface="Aegyptus" panose="020405020508060A0203" pitchFamily="18" charset="0"/>
                <a:cs typeface="Times New Roman" panose="02020603050405020304" pitchFamily="18" charset="0"/>
              </a:rPr>
              <a:t>a weekend. It </a:t>
            </a:r>
            <a:endParaRPr lang="en-US" sz="3600" i="1" dirty="0">
              <a:effectLst>
                <a:outerShdw blurRad="38100" dist="38100" dir="2700000" algn="tl">
                  <a:srgbClr val="000000">
                    <a:alpha val="43137"/>
                  </a:srgbClr>
                </a:outerShdw>
              </a:effectLst>
              <a:latin typeface="Times New Roman" panose="02020603050405020304" pitchFamily="18" charset="0"/>
              <a:ea typeface="Aegyptus" panose="020405020508060A0203" pitchFamily="18" charset="0"/>
              <a:cs typeface="Times New Roman" panose="02020603050405020304" pitchFamily="18" charset="0"/>
            </a:endParaRPr>
          </a:p>
          <a:p>
            <a:pPr algn="r"/>
            <a:r>
              <a:rPr lang="en-US" sz="3600" i="1" dirty="0">
                <a:effectLst>
                  <a:outerShdw blurRad="38100" dist="38100" dir="2700000" algn="tl">
                    <a:srgbClr val="000000">
                      <a:alpha val="43137"/>
                    </a:srgbClr>
                  </a:outerShdw>
                </a:effectLst>
                <a:latin typeface="Times New Roman" panose="02020603050405020304" pitchFamily="18" charset="0"/>
                <a:ea typeface="Aegyptus" panose="020405020508060A0203" pitchFamily="18" charset="0"/>
                <a:cs typeface="Times New Roman" panose="02020603050405020304" pitchFamily="18" charset="0"/>
              </a:rPr>
              <a:t>costs nearly $2.00 a night to stay in a hotel.”</a:t>
            </a:r>
          </a:p>
        </p:txBody>
      </p:sp>
      <p:sp>
        <p:nvSpPr>
          <p:cNvPr id="1026" name="AutoShape 2" descr="2E09CCAA11F04C9089E6B44E9BB65CB4@OwnerPC"/>
          <p:cNvSpPr>
            <a:spLocks noChangeAspect="1" noChangeArrowheads="1"/>
          </p:cNvSpPr>
          <p:nvPr/>
        </p:nvSpPr>
        <p:spPr bwMode="auto">
          <a:xfrm>
            <a:off x="173567" y="-2620434"/>
            <a:ext cx="6904567" cy="5469467"/>
          </a:xfrm>
          <a:prstGeom prst="rect">
            <a:avLst/>
          </a:prstGeom>
          <a:noFill/>
        </p:spPr>
        <p:txBody>
          <a:bodyPr vert="horz" wrap="square" lIns="121920" tIns="60960" rIns="121920" bIns="60960" numCol="1" anchor="t" anchorCtr="0" compatLnSpc="1">
            <a:prstTxWarp prst="textNoShape">
              <a:avLst/>
            </a:prstTxWarp>
          </a:bodyPr>
          <a:lstStyle/>
          <a:p>
            <a:endParaRPr lang="en-US" sz="2400" dirty="0"/>
          </a:p>
        </p:txBody>
      </p:sp>
      <p:sp>
        <p:nvSpPr>
          <p:cNvPr id="1028" name="AutoShape 4" descr="2E09CCAA11F04C9089E6B44E9BB65CB4@OwnerPC"/>
          <p:cNvSpPr>
            <a:spLocks noChangeAspect="1" noChangeArrowheads="1"/>
          </p:cNvSpPr>
          <p:nvPr/>
        </p:nvSpPr>
        <p:spPr bwMode="auto">
          <a:xfrm>
            <a:off x="173567" y="-2620434"/>
            <a:ext cx="6904567" cy="5469467"/>
          </a:xfrm>
          <a:prstGeom prst="rect">
            <a:avLst/>
          </a:prstGeom>
          <a:noFill/>
        </p:spPr>
        <p:txBody>
          <a:bodyPr vert="horz" wrap="square" lIns="121920" tIns="60960" rIns="121920" bIns="60960" numCol="1" anchor="t" anchorCtr="0" compatLnSpc="1">
            <a:prstTxWarp prst="textNoShape">
              <a:avLst/>
            </a:prstTxWarp>
          </a:bodyPr>
          <a:lstStyle/>
          <a:p>
            <a:endParaRPr lang="en-US" sz="2400" dirty="0"/>
          </a:p>
        </p:txBody>
      </p:sp>
      <p:pic>
        <p:nvPicPr>
          <p:cNvPr id="20482" name="Picture 2"/>
          <p:cNvPicPr>
            <a:picLocks noChangeAspect="1" noChangeArrowheads="1"/>
          </p:cNvPicPr>
          <p:nvPr/>
        </p:nvPicPr>
        <p:blipFill rotWithShape="1">
          <a:blip r:embed="rId3" cstate="print"/>
          <a:srcRect l="16614"/>
          <a:stretch/>
        </p:blipFill>
        <p:spPr bwMode="auto">
          <a:xfrm>
            <a:off x="6172200" y="1905000"/>
            <a:ext cx="5482080" cy="4165600"/>
          </a:xfrm>
          <a:prstGeom prst="rect">
            <a:avLst/>
          </a:prstGeom>
          <a:ln>
            <a:noFill/>
          </a:ln>
          <a:effectLst>
            <a:softEdge rad="112500"/>
          </a:effectLst>
        </p:spPr>
      </p:pic>
    </p:spTree>
    <p:extLst>
      <p:ext uri="{BB962C8B-B14F-4D97-AF65-F5344CB8AC3E}">
        <p14:creationId xmlns:p14="http://schemas.microsoft.com/office/powerpoint/2010/main" val="292879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smtClean="0"/>
              <a:t>Comments made in the year 1955!</a:t>
            </a:r>
            <a:endParaRPr lang="en-US" dirty="0"/>
          </a:p>
        </p:txBody>
      </p:sp>
      <p:sp>
        <p:nvSpPr>
          <p:cNvPr id="5" name="TextBox 4"/>
          <p:cNvSpPr txBox="1"/>
          <p:nvPr/>
        </p:nvSpPr>
        <p:spPr>
          <a:xfrm>
            <a:off x="685800" y="1572567"/>
            <a:ext cx="5283200" cy="3170099"/>
          </a:xfrm>
          <a:prstGeom prst="rect">
            <a:avLst/>
          </a:prstGeom>
          <a:noFill/>
        </p:spPr>
        <p:txBody>
          <a:bodyPr wrap="square" rtlCol="0">
            <a:spAutoFit/>
          </a:bodyPr>
          <a:lstStyle/>
          <a:p>
            <a:pPr algn="r"/>
            <a:r>
              <a:rPr lang="en-US" sz="4000" i="1" dirty="0">
                <a:effectLst>
                  <a:outerShdw blurRad="38100" dist="38100" dir="2700000" algn="tl">
                    <a:srgbClr val="000000">
                      <a:alpha val="43137"/>
                    </a:srgbClr>
                  </a:outerShdw>
                </a:effectLst>
                <a:latin typeface="Times New Roman" panose="02020603050405020304" pitchFamily="18" charset="0"/>
                <a:ea typeface="Aegyptus" panose="020405020508060A0203" pitchFamily="18" charset="0"/>
                <a:cs typeface="Times New Roman" panose="02020603050405020304" pitchFamily="18" charset="0"/>
              </a:rPr>
              <a:t>“When I first started driving, who would have thought gas would someday cost </a:t>
            </a:r>
            <a:r>
              <a:rPr lang="en-US" sz="4000" i="1" dirty="0" smtClean="0">
                <a:effectLst>
                  <a:outerShdw blurRad="38100" dist="38100" dir="2700000" algn="tl">
                    <a:srgbClr val="000000">
                      <a:alpha val="43137"/>
                    </a:srgbClr>
                  </a:outerShdw>
                </a:effectLst>
                <a:latin typeface="Times New Roman" panose="02020603050405020304" pitchFamily="18" charset="0"/>
                <a:ea typeface="Aegyptus" panose="020405020508060A0203" pitchFamily="18" charset="0"/>
                <a:cs typeface="Times New Roman" panose="02020603050405020304" pitchFamily="18" charset="0"/>
              </a:rPr>
              <a:t>20 </a:t>
            </a:r>
            <a:r>
              <a:rPr lang="en-US" sz="4000" i="1" dirty="0">
                <a:effectLst>
                  <a:outerShdw blurRad="38100" dist="38100" dir="2700000" algn="tl">
                    <a:srgbClr val="000000">
                      <a:alpha val="43137"/>
                    </a:srgbClr>
                  </a:outerShdw>
                </a:effectLst>
                <a:latin typeface="Times New Roman" panose="02020603050405020304" pitchFamily="18" charset="0"/>
                <a:ea typeface="Aegyptus" panose="020405020508060A0203" pitchFamily="18" charset="0"/>
                <a:cs typeface="Times New Roman" panose="02020603050405020304" pitchFamily="18" charset="0"/>
              </a:rPr>
              <a:t>cents a gallon.” </a:t>
            </a:r>
          </a:p>
        </p:txBody>
      </p:sp>
      <p:sp>
        <p:nvSpPr>
          <p:cNvPr id="1026" name="AutoShape 2" descr="2E09CCAA11F04C9089E6B44E9BB65CB4@OwnerPC"/>
          <p:cNvSpPr>
            <a:spLocks noChangeAspect="1" noChangeArrowheads="1"/>
          </p:cNvSpPr>
          <p:nvPr/>
        </p:nvSpPr>
        <p:spPr bwMode="auto">
          <a:xfrm>
            <a:off x="173567" y="-2620434"/>
            <a:ext cx="6904567" cy="5469467"/>
          </a:xfrm>
          <a:prstGeom prst="rect">
            <a:avLst/>
          </a:prstGeom>
          <a:noFill/>
        </p:spPr>
        <p:txBody>
          <a:bodyPr vert="horz" wrap="square" lIns="121920" tIns="60960" rIns="121920" bIns="60960" numCol="1" anchor="t" anchorCtr="0" compatLnSpc="1">
            <a:prstTxWarp prst="textNoShape">
              <a:avLst/>
            </a:prstTxWarp>
          </a:bodyPr>
          <a:lstStyle/>
          <a:p>
            <a:endParaRPr lang="en-US" sz="2400" dirty="0"/>
          </a:p>
        </p:txBody>
      </p:sp>
      <p:sp>
        <p:nvSpPr>
          <p:cNvPr id="1028" name="AutoShape 4" descr="2E09CCAA11F04C9089E6B44E9BB65CB4@OwnerPC"/>
          <p:cNvSpPr>
            <a:spLocks noChangeAspect="1" noChangeArrowheads="1"/>
          </p:cNvSpPr>
          <p:nvPr/>
        </p:nvSpPr>
        <p:spPr bwMode="auto">
          <a:xfrm>
            <a:off x="173567" y="-2620434"/>
            <a:ext cx="6904567" cy="5469467"/>
          </a:xfrm>
          <a:prstGeom prst="rect">
            <a:avLst/>
          </a:prstGeom>
          <a:noFill/>
        </p:spPr>
        <p:txBody>
          <a:bodyPr vert="horz" wrap="square" lIns="121920" tIns="60960" rIns="121920" bIns="60960" numCol="1" anchor="t" anchorCtr="0" compatLnSpc="1">
            <a:prstTxWarp prst="textNoShape">
              <a:avLst/>
            </a:prstTxWarp>
          </a:bodyPr>
          <a:lstStyle/>
          <a:p>
            <a:endParaRPr lang="en-US" sz="2400" dirty="0"/>
          </a:p>
        </p:txBody>
      </p:sp>
      <p:pic>
        <p:nvPicPr>
          <p:cNvPr id="18436" name="Picture 4"/>
          <p:cNvPicPr>
            <a:picLocks noChangeAspect="1" noChangeArrowheads="1"/>
          </p:cNvPicPr>
          <p:nvPr/>
        </p:nvPicPr>
        <p:blipFill>
          <a:blip r:embed="rId3" cstate="print"/>
          <a:srcRect/>
          <a:stretch>
            <a:fillRect/>
          </a:stretch>
        </p:blipFill>
        <p:spPr bwMode="auto">
          <a:xfrm>
            <a:off x="6008173" y="1600200"/>
            <a:ext cx="5371028" cy="4876800"/>
          </a:xfrm>
          <a:prstGeom prst="rect">
            <a:avLst/>
          </a:prstGeom>
          <a:ln>
            <a:noFill/>
          </a:ln>
          <a:effectLst>
            <a:softEdge rad="112500"/>
          </a:effectLst>
        </p:spPr>
      </p:pic>
    </p:spTree>
    <p:extLst>
      <p:ext uri="{BB962C8B-B14F-4D97-AF65-F5344CB8AC3E}">
        <p14:creationId xmlns:p14="http://schemas.microsoft.com/office/powerpoint/2010/main" val="1196566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smtClean="0"/>
              <a:t>Comments made in the year 1955!</a:t>
            </a:r>
            <a:endParaRPr lang="en-US" dirty="0"/>
          </a:p>
        </p:txBody>
      </p:sp>
      <p:sp>
        <p:nvSpPr>
          <p:cNvPr id="5" name="TextBox 4"/>
          <p:cNvSpPr txBox="1"/>
          <p:nvPr/>
        </p:nvSpPr>
        <p:spPr>
          <a:xfrm>
            <a:off x="467783" y="1760423"/>
            <a:ext cx="4521200" cy="3556551"/>
          </a:xfrm>
          <a:prstGeom prst="rect">
            <a:avLst/>
          </a:prstGeom>
          <a:noFill/>
        </p:spPr>
        <p:txBody>
          <a:bodyPr wrap="square" rtlCol="0">
            <a:spAutoFit/>
          </a:bodyPr>
          <a:lstStyle/>
          <a:p>
            <a:pPr algn="r">
              <a:lnSpc>
                <a:spcPct val="80000"/>
              </a:lnSpc>
            </a:pPr>
            <a:r>
              <a:rPr lang="en-US" sz="4000" i="1" dirty="0">
                <a:effectLst>
                  <a:outerShdw blurRad="38100" dist="38100" dir="2700000" algn="tl">
                    <a:srgbClr val="000000">
                      <a:alpha val="43137"/>
                    </a:srgbClr>
                  </a:outerShdw>
                </a:effectLst>
                <a:latin typeface="Times New Roman" panose="02020603050405020304" pitchFamily="18" charset="0"/>
                <a:ea typeface="Aegyptus" panose="020405020508060A0203" pitchFamily="18" charset="0"/>
                <a:cs typeface="Times New Roman" panose="02020603050405020304" pitchFamily="18" charset="0"/>
              </a:rPr>
              <a:t>“I never thought I'd see the day all our kitchen appliances would be electric. They're even making electric typewriters now.” </a:t>
            </a:r>
          </a:p>
        </p:txBody>
      </p:sp>
      <p:sp>
        <p:nvSpPr>
          <p:cNvPr id="1026" name="AutoShape 2" descr="2E09CCAA11F04C9089E6B44E9BB65CB4@OwnerPC"/>
          <p:cNvSpPr>
            <a:spLocks noChangeAspect="1" noChangeArrowheads="1"/>
          </p:cNvSpPr>
          <p:nvPr/>
        </p:nvSpPr>
        <p:spPr bwMode="auto">
          <a:xfrm>
            <a:off x="173567" y="-2620434"/>
            <a:ext cx="6904567" cy="5469467"/>
          </a:xfrm>
          <a:prstGeom prst="rect">
            <a:avLst/>
          </a:prstGeom>
          <a:noFill/>
        </p:spPr>
        <p:txBody>
          <a:bodyPr vert="horz" wrap="square" lIns="121920" tIns="60960" rIns="121920" bIns="60960" numCol="1" anchor="t" anchorCtr="0" compatLnSpc="1">
            <a:prstTxWarp prst="textNoShape">
              <a:avLst/>
            </a:prstTxWarp>
          </a:bodyPr>
          <a:lstStyle/>
          <a:p>
            <a:endParaRPr lang="en-US" sz="2400" dirty="0"/>
          </a:p>
        </p:txBody>
      </p:sp>
      <p:sp>
        <p:nvSpPr>
          <p:cNvPr id="1028" name="AutoShape 4" descr="2E09CCAA11F04C9089E6B44E9BB65CB4@OwnerPC"/>
          <p:cNvSpPr>
            <a:spLocks noChangeAspect="1" noChangeArrowheads="1"/>
          </p:cNvSpPr>
          <p:nvPr/>
        </p:nvSpPr>
        <p:spPr bwMode="auto">
          <a:xfrm>
            <a:off x="173567" y="-2620434"/>
            <a:ext cx="6904567" cy="5469467"/>
          </a:xfrm>
          <a:prstGeom prst="rect">
            <a:avLst/>
          </a:prstGeom>
          <a:noFill/>
        </p:spPr>
        <p:txBody>
          <a:bodyPr vert="horz" wrap="square" lIns="121920" tIns="60960" rIns="121920" bIns="60960" numCol="1" anchor="t" anchorCtr="0" compatLnSpc="1">
            <a:prstTxWarp prst="textNoShape">
              <a:avLst/>
            </a:prstTxWarp>
          </a:bodyPr>
          <a:lstStyle/>
          <a:p>
            <a:endParaRPr lang="en-US" sz="2400" dirty="0"/>
          </a:p>
        </p:txBody>
      </p:sp>
      <p:pic>
        <p:nvPicPr>
          <p:cNvPr id="19458" name="Picture 2"/>
          <p:cNvPicPr>
            <a:picLocks noChangeAspect="1" noChangeArrowheads="1"/>
          </p:cNvPicPr>
          <p:nvPr/>
        </p:nvPicPr>
        <p:blipFill>
          <a:blip r:embed="rId3" cstate="print"/>
          <a:srcRect/>
          <a:stretch>
            <a:fillRect/>
          </a:stretch>
        </p:blipFill>
        <p:spPr bwMode="auto">
          <a:xfrm>
            <a:off x="5283199" y="1701800"/>
            <a:ext cx="6175972" cy="4368800"/>
          </a:xfrm>
          <a:prstGeom prst="rect">
            <a:avLst/>
          </a:prstGeom>
          <a:ln>
            <a:noFill/>
          </a:ln>
          <a:effectLst>
            <a:softEdge rad="112500"/>
          </a:effectLst>
        </p:spPr>
      </p:pic>
    </p:spTree>
    <p:extLst>
      <p:ext uri="{BB962C8B-B14F-4D97-AF65-F5344CB8AC3E}">
        <p14:creationId xmlns:p14="http://schemas.microsoft.com/office/powerpoint/2010/main" val="2702538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609600"/>
            <a:ext cx="10439400" cy="1233424"/>
          </a:xfrm>
        </p:spPr>
        <p:txBody>
          <a:bodyPr>
            <a:normAutofit fontScale="90000"/>
          </a:bodyPr>
          <a:lstStyle/>
          <a:p>
            <a:r>
              <a:rPr lang="en-US" b="1" dirty="0" smtClean="0"/>
              <a:t>Comments made in the year 1955!</a:t>
            </a:r>
            <a:endParaRPr lang="en-US" dirty="0"/>
          </a:p>
        </p:txBody>
      </p:sp>
      <p:sp>
        <p:nvSpPr>
          <p:cNvPr id="5" name="TextBox 4"/>
          <p:cNvSpPr txBox="1"/>
          <p:nvPr/>
        </p:nvSpPr>
        <p:spPr>
          <a:xfrm>
            <a:off x="465947" y="1603328"/>
            <a:ext cx="4368800" cy="3046988"/>
          </a:xfrm>
          <a:prstGeom prst="rect">
            <a:avLst/>
          </a:prstGeom>
          <a:noFill/>
        </p:spPr>
        <p:txBody>
          <a:bodyPr wrap="square" rtlCol="0">
            <a:spAutoFit/>
          </a:bodyPr>
          <a:lstStyle/>
          <a:p>
            <a:pPr algn="r">
              <a:lnSpc>
                <a:spcPct val="80000"/>
              </a:lnSpc>
            </a:pPr>
            <a:r>
              <a:rPr lang="en-US" sz="4000" i="1" dirty="0">
                <a:effectLst>
                  <a:outerShdw blurRad="38100" dist="38100" dir="2700000" algn="tl">
                    <a:srgbClr val="000000">
                      <a:alpha val="43137"/>
                    </a:srgbClr>
                  </a:outerShdw>
                </a:effectLst>
                <a:latin typeface="Times New Roman" panose="02020603050405020304" pitchFamily="18" charset="0"/>
                <a:ea typeface="Aegyptus" panose="020405020508060A0203" pitchFamily="18" charset="0"/>
                <a:cs typeface="Times New Roman" panose="02020603050405020304" pitchFamily="18" charset="0"/>
              </a:rPr>
              <a:t>“Have you seen the new cars coming out next year? It won't be long before $1,000 will only buy a used one.” </a:t>
            </a:r>
          </a:p>
        </p:txBody>
      </p:sp>
      <p:sp>
        <p:nvSpPr>
          <p:cNvPr id="1026" name="AutoShape 2" descr="2E09CCAA11F04C9089E6B44E9BB65CB4@OwnerPC"/>
          <p:cNvSpPr>
            <a:spLocks noChangeAspect="1" noChangeArrowheads="1"/>
          </p:cNvSpPr>
          <p:nvPr/>
        </p:nvSpPr>
        <p:spPr bwMode="auto">
          <a:xfrm>
            <a:off x="173567" y="-2620434"/>
            <a:ext cx="6904567" cy="5469467"/>
          </a:xfrm>
          <a:prstGeom prst="rect">
            <a:avLst/>
          </a:prstGeom>
          <a:noFill/>
        </p:spPr>
        <p:txBody>
          <a:bodyPr vert="horz" wrap="square" lIns="121920" tIns="60960" rIns="121920" bIns="60960" numCol="1" anchor="t" anchorCtr="0" compatLnSpc="1">
            <a:prstTxWarp prst="textNoShape">
              <a:avLst/>
            </a:prstTxWarp>
          </a:bodyPr>
          <a:lstStyle/>
          <a:p>
            <a:endParaRPr lang="en-US" sz="2400" dirty="0"/>
          </a:p>
        </p:txBody>
      </p:sp>
      <p:pic>
        <p:nvPicPr>
          <p:cNvPr id="17410" name="Picture 2"/>
          <p:cNvPicPr>
            <a:picLocks noChangeAspect="1" noChangeArrowheads="1"/>
          </p:cNvPicPr>
          <p:nvPr/>
        </p:nvPicPr>
        <p:blipFill>
          <a:blip r:embed="rId3" cstate="print"/>
          <a:srcRect/>
          <a:stretch>
            <a:fillRect/>
          </a:stretch>
        </p:blipFill>
        <p:spPr bwMode="auto">
          <a:xfrm>
            <a:off x="4978400" y="1498600"/>
            <a:ext cx="6604000" cy="4953000"/>
          </a:xfrm>
          <a:prstGeom prst="rect">
            <a:avLst/>
          </a:prstGeom>
          <a:ln>
            <a:noFill/>
          </a:ln>
          <a:effectLst>
            <a:softEdge rad="112500"/>
          </a:effectLst>
        </p:spPr>
      </p:pic>
    </p:spTree>
    <p:extLst>
      <p:ext uri="{BB962C8B-B14F-4D97-AF65-F5344CB8AC3E}">
        <p14:creationId xmlns:p14="http://schemas.microsoft.com/office/powerpoint/2010/main" val="1138873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685800"/>
            <a:ext cx="10591800" cy="830997"/>
          </a:xfrm>
        </p:spPr>
        <p:txBody>
          <a:bodyPr/>
          <a:lstStyle/>
          <a:p>
            <a:pPr algn="ctr"/>
            <a:r>
              <a:rPr lang="en-US" sz="6000" dirty="0" smtClean="0"/>
              <a:t>REVELATION PART 2</a:t>
            </a:r>
            <a:endParaRPr lang="en-US" sz="6000" dirty="0"/>
          </a:p>
        </p:txBody>
      </p:sp>
      <p:sp>
        <p:nvSpPr>
          <p:cNvPr id="6" name="Text Placeholder 5"/>
          <p:cNvSpPr>
            <a:spLocks noGrp="1"/>
          </p:cNvSpPr>
          <p:nvPr>
            <p:ph type="body" sz="quarter" idx="10"/>
          </p:nvPr>
        </p:nvSpPr>
        <p:spPr>
          <a:xfrm>
            <a:off x="762000" y="2209800"/>
            <a:ext cx="10591800" cy="3191643"/>
          </a:xfrm>
        </p:spPr>
        <p:txBody>
          <a:bodyPr/>
          <a:lstStyle/>
          <a:p>
            <a:pPr algn="ctr">
              <a:spcAft>
                <a:spcPts val="1800"/>
              </a:spcAft>
            </a:pPr>
            <a:r>
              <a:rPr lang="en-US" sz="5400" dirty="0" smtClean="0"/>
              <a:t>MAIN IDEA</a:t>
            </a:r>
          </a:p>
          <a:p>
            <a:pPr algn="ctr">
              <a:spcAft>
                <a:spcPts val="3000"/>
              </a:spcAft>
            </a:pPr>
            <a:r>
              <a:rPr lang="en-US" sz="5400" dirty="0" smtClean="0"/>
              <a:t>SUMMARY</a:t>
            </a:r>
          </a:p>
          <a:p>
            <a:pPr algn="ctr">
              <a:spcAft>
                <a:spcPts val="1800"/>
              </a:spcAft>
            </a:pPr>
            <a:r>
              <a:rPr lang="en-US" sz="5400" dirty="0" smtClean="0"/>
              <a:t>DISCUSSION QUESTIONS</a:t>
            </a:r>
            <a:endParaRPr lang="en-US" sz="5400" dirty="0"/>
          </a:p>
        </p:txBody>
      </p:sp>
    </p:spTree>
    <p:extLst>
      <p:ext uri="{BB962C8B-B14F-4D97-AF65-F5344CB8AC3E}">
        <p14:creationId xmlns:p14="http://schemas.microsoft.com/office/powerpoint/2010/main" val="1657386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8800" dirty="0" smtClean="0"/>
              <a:t>REVELATION</a:t>
            </a:r>
            <a:endParaRPr lang="en-US" sz="8800" dirty="0"/>
          </a:p>
        </p:txBody>
      </p:sp>
      <p:sp>
        <p:nvSpPr>
          <p:cNvPr id="5" name="Subtitle 4"/>
          <p:cNvSpPr>
            <a:spLocks noGrp="1"/>
          </p:cNvSpPr>
          <p:nvPr>
            <p:ph type="subTitle" idx="1"/>
          </p:nvPr>
        </p:nvSpPr>
        <p:spPr/>
        <p:txBody>
          <a:bodyPr/>
          <a:lstStyle/>
          <a:p>
            <a:r>
              <a:rPr lang="en-US" dirty="0" smtClean="0"/>
              <a:t>Part 3: The Letters to the Seven Churches</a:t>
            </a:r>
            <a:endParaRPr lang="en-US" dirty="0"/>
          </a:p>
        </p:txBody>
      </p:sp>
    </p:spTree>
    <p:extLst>
      <p:ext uri="{BB962C8B-B14F-4D97-AF65-F5344CB8AC3E}">
        <p14:creationId xmlns:p14="http://schemas.microsoft.com/office/powerpoint/2010/main" val="23820242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863257515"/>
              </p:ext>
            </p:extLst>
          </p:nvPr>
        </p:nvGraphicFramePr>
        <p:xfrm>
          <a:off x="990600" y="838200"/>
          <a:ext cx="99822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ight Arrow 5"/>
          <p:cNvSpPr/>
          <p:nvPr/>
        </p:nvSpPr>
        <p:spPr bwMode="auto">
          <a:xfrm>
            <a:off x="342900" y="3014133"/>
            <a:ext cx="1295400" cy="1066800"/>
          </a:xfrm>
          <a:prstGeom prst="rightArrow">
            <a:avLst/>
          </a:prstGeom>
          <a:solidFill>
            <a:srgbClr val="FFFF00"/>
          </a:solidFill>
          <a:ln>
            <a:solidFill>
              <a:schemeClr val="bg1"/>
            </a:solidFill>
            <a:headEnd type="none" w="med" len="med"/>
            <a:tailEnd type="none" w="med" len="med"/>
          </a:ln>
          <a:scene3d>
            <a:camera prst="orthographicFront" fov="0">
              <a:rot lat="0" lon="0" rev="0"/>
            </a:camera>
            <a:lightRig rig="glow" dir="t">
              <a:rot lat="0" lon="0" rev="6360000"/>
            </a:lightRig>
          </a:scene3d>
          <a:sp3d contourW="1000" prstMaterial="flat">
            <a:bevelT w="95250" h="101600" prst="coolSlan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204992153"/>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revelation seven church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400"/>
            <a:ext cx="10896600" cy="655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4337997"/>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revelation seven church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400"/>
            <a:ext cx="10896600" cy="6553200"/>
          </a:xfrm>
          <a:prstGeom prst="rect">
            <a:avLst/>
          </a:prstGeom>
          <a:noFill/>
          <a:extLst>
            <a:ext uri="{909E8E84-426E-40DD-AFC4-6F175D3DCCD1}">
              <a14:hiddenFill xmlns:a14="http://schemas.microsoft.com/office/drawing/2010/main">
                <a:solidFill>
                  <a:srgbClr val="FFFFFF"/>
                </a:solidFill>
              </a14:hiddenFill>
            </a:ext>
          </a:extLst>
        </p:spPr>
      </p:pic>
      <p:sp>
        <p:nvSpPr>
          <p:cNvPr id="2" name="Right Brace 1"/>
          <p:cNvSpPr/>
          <p:nvPr/>
        </p:nvSpPr>
        <p:spPr>
          <a:xfrm>
            <a:off x="685800" y="381000"/>
            <a:ext cx="4343400" cy="6096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Rectangle 2"/>
          <p:cNvSpPr/>
          <p:nvPr/>
        </p:nvSpPr>
        <p:spPr bwMode="auto">
          <a:xfrm>
            <a:off x="457200" y="152400"/>
            <a:ext cx="4572000" cy="6438900"/>
          </a:xfrm>
          <a:prstGeom prst="rect">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6000" dirty="0" smtClean="0">
                <a:solidFill>
                  <a:schemeClr val="bg1"/>
                </a:solidFill>
                <a:effectLst>
                  <a:outerShdw blurRad="38100" dist="38100" dir="2700000" algn="tl">
                    <a:srgbClr val="000000">
                      <a:alpha val="43137"/>
                    </a:srgbClr>
                  </a:outerShdw>
                </a:effectLst>
                <a:latin typeface="Segoe" pitchFamily="34" charset="0"/>
              </a:rPr>
              <a:t>WHY THESE CHURCHES</a:t>
            </a:r>
            <a:r>
              <a:rPr lang="en-US" sz="7200" b="1" dirty="0" smtClean="0">
                <a:solidFill>
                  <a:srgbClr val="FF0000"/>
                </a:solidFill>
                <a:effectLst>
                  <a:outerShdw blurRad="38100" dist="38100" dir="2700000" algn="tl">
                    <a:srgbClr val="000000">
                      <a:alpha val="43137"/>
                    </a:srgbClr>
                  </a:outerShdw>
                </a:effectLst>
                <a:latin typeface="Segoe" pitchFamily="34" charset="0"/>
              </a:rPr>
              <a:t>?</a:t>
            </a:r>
            <a:endParaRPr lang="en-US" sz="6000" b="1" dirty="0" smtClean="0">
              <a:solidFill>
                <a:srgbClr val="FF0000"/>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103087689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descr="Image result for Castaw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7502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5249392"/>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EPHESUS</a:t>
            </a:r>
            <a:endParaRPr lang="en-US" dirty="0"/>
          </a:p>
        </p:txBody>
      </p:sp>
      <p:sp>
        <p:nvSpPr>
          <p:cNvPr id="4" name="Subtitle 3"/>
          <p:cNvSpPr>
            <a:spLocks noGrp="1"/>
          </p:cNvSpPr>
          <p:nvPr>
            <p:ph type="subTitle" idx="1"/>
          </p:nvPr>
        </p:nvSpPr>
        <p:spPr/>
        <p:txBody>
          <a:bodyPr/>
          <a:lstStyle/>
          <a:p>
            <a:r>
              <a:rPr lang="en-US" dirty="0" smtClean="0"/>
              <a:t>REVELATION 2:1-7</a:t>
            </a:r>
            <a:endParaRPr lang="en-US" dirty="0"/>
          </a:p>
        </p:txBody>
      </p:sp>
    </p:spTree>
    <p:extLst>
      <p:ext uri="{BB962C8B-B14F-4D97-AF65-F5344CB8AC3E}">
        <p14:creationId xmlns:p14="http://schemas.microsoft.com/office/powerpoint/2010/main" val="8548280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Ancient Ephesus</a:t>
            </a:r>
            <a:endParaRPr lang="en-US" dirty="0"/>
          </a:p>
        </p:txBody>
      </p:sp>
      <p:pic>
        <p:nvPicPr>
          <p:cNvPr id="2050" name="Picture 2" descr="temple of artemis also known as the temple of diana was a greek templ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8678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2387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ancient ephesus"/>
          <p:cNvPicPr>
            <a:picLocks noChangeAspect="1" noChangeArrowheads="1"/>
          </p:cNvPicPr>
          <p:nvPr/>
        </p:nvPicPr>
        <p:blipFill rotWithShape="1">
          <a:blip r:embed="rId3">
            <a:extLst>
              <a:ext uri="{28A0092B-C50C-407E-A947-70E740481C1C}">
                <a14:useLocalDpi xmlns:a14="http://schemas.microsoft.com/office/drawing/2010/main" val="0"/>
              </a:ext>
            </a:extLst>
          </a:blip>
          <a:srcRect b="17331"/>
          <a:stretch/>
        </p:blipFill>
        <p:spPr bwMode="auto">
          <a:xfrm>
            <a:off x="-198120" y="0"/>
            <a:ext cx="1239012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32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tudents.animashighschool.com/%7Etcamack/Roman_Aqueduc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4629" cy="7639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821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Ancient Ephesus</a:t>
            </a:r>
            <a:endParaRPr lang="en-US" dirty="0"/>
          </a:p>
        </p:txBody>
      </p:sp>
      <p:pic>
        <p:nvPicPr>
          <p:cNvPr id="1026" name="Picture 2" descr="http://www.greeceturkeytours.com/wp-content/uploads/2012/12/Ephesus-Ancient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7820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779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SMYRNA</a:t>
            </a:r>
            <a:endParaRPr lang="en-US" dirty="0"/>
          </a:p>
        </p:txBody>
      </p:sp>
      <p:sp>
        <p:nvSpPr>
          <p:cNvPr id="3" name="Subtitle 2"/>
          <p:cNvSpPr>
            <a:spLocks noGrp="1"/>
          </p:cNvSpPr>
          <p:nvPr>
            <p:ph type="subTitle" idx="1"/>
          </p:nvPr>
        </p:nvSpPr>
        <p:spPr/>
        <p:txBody>
          <a:bodyPr/>
          <a:lstStyle/>
          <a:p>
            <a:r>
              <a:rPr lang="en-US" dirty="0" smtClean="0"/>
              <a:t>Revelation 2:8-11</a:t>
            </a:r>
            <a:endParaRPr lang="en-US" dirty="0"/>
          </a:p>
        </p:txBody>
      </p:sp>
    </p:spTree>
    <p:extLst>
      <p:ext uri="{BB962C8B-B14F-4D97-AF65-F5344CB8AC3E}">
        <p14:creationId xmlns:p14="http://schemas.microsoft.com/office/powerpoint/2010/main" val="11694499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5257"/>
            <a:ext cx="9096991" cy="682274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81000" y="609600"/>
            <a:ext cx="3810000" cy="1107996"/>
          </a:xfrm>
          <a:prstGeom prst="rect">
            <a:avLst/>
          </a:prstGeom>
          <a:noFill/>
        </p:spPr>
        <p:txBody>
          <a:bodyPr wrap="square" rtlCol="0">
            <a:spAutoFit/>
          </a:bodyPr>
          <a:lstStyle/>
          <a:p>
            <a:pPr algn="r"/>
            <a:r>
              <a:rPr lang="en-US" sz="6600" dirty="0" smtClean="0">
                <a:solidFill>
                  <a:schemeClr val="bg1"/>
                </a:solidFill>
              </a:rPr>
              <a:t>MYRRH</a:t>
            </a:r>
            <a:endParaRPr lang="en-US" sz="6600" dirty="0">
              <a:solidFill>
                <a:schemeClr val="bg1"/>
              </a:solidFill>
            </a:endParaRPr>
          </a:p>
        </p:txBody>
      </p:sp>
    </p:spTree>
    <p:extLst>
      <p:ext uri="{BB962C8B-B14F-4D97-AF65-F5344CB8AC3E}">
        <p14:creationId xmlns:p14="http://schemas.microsoft.com/office/powerpoint/2010/main" val="866389734"/>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poor and hung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0"/>
            <a:ext cx="10287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5258832"/>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Pergamum</a:t>
            </a:r>
            <a:endParaRPr lang="en-US" dirty="0"/>
          </a:p>
        </p:txBody>
      </p:sp>
      <p:sp>
        <p:nvSpPr>
          <p:cNvPr id="3" name="Subtitle 2"/>
          <p:cNvSpPr>
            <a:spLocks noGrp="1"/>
          </p:cNvSpPr>
          <p:nvPr>
            <p:ph type="subTitle" idx="1"/>
          </p:nvPr>
        </p:nvSpPr>
        <p:spPr/>
        <p:txBody>
          <a:bodyPr/>
          <a:lstStyle/>
          <a:p>
            <a:r>
              <a:rPr lang="en-US" dirty="0" smtClean="0"/>
              <a:t>Revelation 2:12-17</a:t>
            </a:r>
            <a:endParaRPr lang="en-US" dirty="0"/>
          </a:p>
        </p:txBody>
      </p:sp>
    </p:spTree>
    <p:extLst>
      <p:ext uri="{BB962C8B-B14F-4D97-AF65-F5344CB8AC3E}">
        <p14:creationId xmlns:p14="http://schemas.microsoft.com/office/powerpoint/2010/main" val="25996060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33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715000" y="2438400"/>
            <a:ext cx="4876800" cy="2308324"/>
          </a:xfrm>
          <a:prstGeom prst="rect">
            <a:avLst/>
          </a:prstGeom>
          <a:noFill/>
        </p:spPr>
        <p:txBody>
          <a:bodyPr wrap="square" rtlCol="0">
            <a:spAutoFit/>
          </a:bodyPr>
          <a:lstStyle/>
          <a:p>
            <a:r>
              <a:rPr lang="en-US" sz="4800" dirty="0" smtClean="0">
                <a:solidFill>
                  <a:schemeClr val="bg1"/>
                </a:solidFill>
              </a:rPr>
              <a:t>Asclepius considered the god of healing</a:t>
            </a:r>
            <a:endParaRPr lang="en-US" sz="4800" dirty="0">
              <a:solidFill>
                <a:schemeClr val="bg1"/>
              </a:solidFill>
            </a:endParaRPr>
          </a:p>
        </p:txBody>
      </p:sp>
    </p:spTree>
    <p:extLst>
      <p:ext uri="{BB962C8B-B14F-4D97-AF65-F5344CB8AC3E}">
        <p14:creationId xmlns:p14="http://schemas.microsoft.com/office/powerpoint/2010/main" val="3293260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8" name="Picture 4"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t="8125"/>
          <a:stretch/>
        </p:blipFill>
        <p:spPr bwMode="auto">
          <a:xfrm>
            <a:off x="454090" y="76200"/>
            <a:ext cx="10823510" cy="6629400"/>
          </a:xfrm>
          <a:prstGeom prst="rect">
            <a:avLst/>
          </a:prstGeom>
          <a:noFill/>
          <a:extLst>
            <a:ext uri="{909E8E84-426E-40DD-AFC4-6F175D3DCCD1}">
              <a14:hiddenFill xmlns:a14="http://schemas.microsoft.com/office/drawing/2010/main">
                <a:solidFill>
                  <a:srgbClr val="FFFFFF"/>
                </a:solidFill>
              </a14:hiddenFill>
            </a:ext>
          </a:extLst>
        </p:spPr>
      </p:pic>
      <p:sp>
        <p:nvSpPr>
          <p:cNvPr id="2" name="Right Arrow 1"/>
          <p:cNvSpPr/>
          <p:nvPr/>
        </p:nvSpPr>
        <p:spPr bwMode="auto">
          <a:xfrm>
            <a:off x="1066800" y="2133600"/>
            <a:ext cx="1981200" cy="1600200"/>
          </a:xfrm>
          <a:prstGeom prst="rightArrow">
            <a:avLst/>
          </a:prstGeom>
          <a:solidFill>
            <a:srgbClr val="FF0000"/>
          </a:solidFill>
          <a:ln>
            <a:solidFill>
              <a:schemeClr val="bg1"/>
            </a:solidFill>
            <a:headEnd type="none" w="med" len="med"/>
            <a:tailEnd type="none" w="med" len="med"/>
          </a:ln>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409433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75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0-#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Thyatira</a:t>
            </a:r>
            <a:endParaRPr lang="en-US" dirty="0"/>
          </a:p>
        </p:txBody>
      </p:sp>
      <p:sp>
        <p:nvSpPr>
          <p:cNvPr id="3" name="Subtitle 2"/>
          <p:cNvSpPr>
            <a:spLocks noGrp="1"/>
          </p:cNvSpPr>
          <p:nvPr>
            <p:ph type="subTitle" idx="1"/>
          </p:nvPr>
        </p:nvSpPr>
        <p:spPr/>
        <p:txBody>
          <a:bodyPr/>
          <a:lstStyle/>
          <a:p>
            <a:r>
              <a:rPr lang="en-US" dirty="0" smtClean="0"/>
              <a:t>Rev. 2:18-29</a:t>
            </a:r>
            <a:endParaRPr lang="en-US" dirty="0"/>
          </a:p>
        </p:txBody>
      </p:sp>
    </p:spTree>
    <p:extLst>
      <p:ext uri="{BB962C8B-B14F-4D97-AF65-F5344CB8AC3E}">
        <p14:creationId xmlns:p14="http://schemas.microsoft.com/office/powerpoint/2010/main" val="35092722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Jezeb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7961"/>
            <a:ext cx="13047693" cy="7078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115110"/>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Sardis</a:t>
            </a:r>
            <a:endParaRPr lang="en-US" dirty="0"/>
          </a:p>
        </p:txBody>
      </p:sp>
      <p:sp>
        <p:nvSpPr>
          <p:cNvPr id="3" name="Subtitle 2"/>
          <p:cNvSpPr>
            <a:spLocks noGrp="1"/>
          </p:cNvSpPr>
          <p:nvPr>
            <p:ph type="subTitle" idx="1"/>
          </p:nvPr>
        </p:nvSpPr>
        <p:spPr/>
        <p:txBody>
          <a:bodyPr/>
          <a:lstStyle/>
          <a:p>
            <a:r>
              <a:rPr lang="en-US" dirty="0" smtClean="0"/>
              <a:t>Rev. 3:1-6</a:t>
            </a:r>
            <a:endParaRPr lang="en-US" dirty="0"/>
          </a:p>
        </p:txBody>
      </p:sp>
    </p:spTree>
    <p:extLst>
      <p:ext uri="{BB962C8B-B14F-4D97-AF65-F5344CB8AC3E}">
        <p14:creationId xmlns:p14="http://schemas.microsoft.com/office/powerpoint/2010/main" val="39483191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Sard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73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7745917"/>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PHILADELPHIA</a:t>
            </a:r>
            <a:endParaRPr lang="en-US" dirty="0"/>
          </a:p>
        </p:txBody>
      </p:sp>
      <p:sp>
        <p:nvSpPr>
          <p:cNvPr id="3" name="Subtitle 2"/>
          <p:cNvSpPr>
            <a:spLocks noGrp="1"/>
          </p:cNvSpPr>
          <p:nvPr>
            <p:ph type="subTitle" idx="1"/>
          </p:nvPr>
        </p:nvSpPr>
        <p:spPr/>
        <p:txBody>
          <a:bodyPr/>
          <a:lstStyle/>
          <a:p>
            <a:r>
              <a:rPr lang="en-US" dirty="0" smtClean="0"/>
              <a:t>Rev. 3:7-13</a:t>
            </a:r>
            <a:endParaRPr lang="en-US" dirty="0"/>
          </a:p>
        </p:txBody>
      </p:sp>
    </p:spTree>
    <p:extLst>
      <p:ext uri="{BB962C8B-B14F-4D97-AF65-F5344CB8AC3E}">
        <p14:creationId xmlns:p14="http://schemas.microsoft.com/office/powerpoint/2010/main" val="35442493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rocky"/>
          <p:cNvPicPr>
            <a:picLocks noChangeAspect="1" noChangeArrowheads="1"/>
          </p:cNvPicPr>
          <p:nvPr/>
        </p:nvPicPr>
        <p:blipFill rotWithShape="1">
          <a:blip r:embed="rId3">
            <a:extLst>
              <a:ext uri="{28A0092B-C50C-407E-A947-70E740481C1C}">
                <a14:useLocalDpi xmlns:a14="http://schemas.microsoft.com/office/drawing/2010/main" val="0"/>
              </a:ext>
            </a:extLst>
          </a:blip>
          <a:srcRect l="31888"/>
          <a:stretch/>
        </p:blipFill>
        <p:spPr bwMode="auto">
          <a:xfrm>
            <a:off x="-457200" y="-78568"/>
            <a:ext cx="8763000" cy="69229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philadelphia hoagi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1250" y="-76414"/>
            <a:ext cx="6000750" cy="40005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philadelphia liberty be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5800" y="3639878"/>
            <a:ext cx="3886200" cy="3229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1098618"/>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ancient philadelph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746"/>
            <a:ext cx="12192000" cy="6880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6014319"/>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Laodicea</a:t>
            </a:r>
            <a:endParaRPr lang="en-US" dirty="0"/>
          </a:p>
        </p:txBody>
      </p:sp>
      <p:sp>
        <p:nvSpPr>
          <p:cNvPr id="3" name="Subtitle 2"/>
          <p:cNvSpPr>
            <a:spLocks noGrp="1"/>
          </p:cNvSpPr>
          <p:nvPr>
            <p:ph type="subTitle" idx="1"/>
          </p:nvPr>
        </p:nvSpPr>
        <p:spPr/>
        <p:txBody>
          <a:bodyPr/>
          <a:lstStyle/>
          <a:p>
            <a:r>
              <a:rPr lang="en-US" dirty="0" smtClean="0"/>
              <a:t>Rev. 3:14-22</a:t>
            </a:r>
            <a:endParaRPr lang="en-US" dirty="0"/>
          </a:p>
        </p:txBody>
      </p:sp>
    </p:spTree>
    <p:extLst>
      <p:ext uri="{BB962C8B-B14F-4D97-AF65-F5344CB8AC3E}">
        <p14:creationId xmlns:p14="http://schemas.microsoft.com/office/powerpoint/2010/main" val="8132742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85" y="-381000"/>
            <a:ext cx="12101015" cy="825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295155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Oval 8"/>
          <p:cNvSpPr/>
          <p:nvPr/>
        </p:nvSpPr>
        <p:spPr>
          <a:xfrm>
            <a:off x="11257807" y="6251659"/>
            <a:ext cx="365760" cy="41435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2050" name="Picture 2" descr="http://www.map-of-greece.org/patmos-island-6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 y="1"/>
            <a:ext cx="12197976" cy="7318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1862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199" y="1752600"/>
            <a:ext cx="10242551" cy="1523495"/>
          </a:xfrm>
        </p:spPr>
        <p:txBody>
          <a:bodyPr anchor="b"/>
          <a:lstStyle/>
          <a:p>
            <a:pPr algn="ctr"/>
            <a:r>
              <a:rPr lang="en-US" sz="13800" b="1" cap="all" dirty="0" smtClean="0"/>
              <a:t>REVELATION</a:t>
            </a:r>
            <a:endParaRPr lang="en-US" sz="13800" b="1" cap="all" dirty="0"/>
          </a:p>
        </p:txBody>
      </p:sp>
      <p:sp>
        <p:nvSpPr>
          <p:cNvPr id="3" name="Subtitle 2"/>
          <p:cNvSpPr>
            <a:spLocks noGrp="1"/>
          </p:cNvSpPr>
          <p:nvPr>
            <p:ph type="subTitle" idx="1"/>
          </p:nvPr>
        </p:nvSpPr>
        <p:spPr>
          <a:xfrm>
            <a:off x="2118517" y="3657600"/>
            <a:ext cx="7681913" cy="1370012"/>
          </a:xfrm>
        </p:spPr>
        <p:txBody>
          <a:bodyPr/>
          <a:lstStyle/>
          <a:p>
            <a:pPr algn="ctr"/>
            <a:r>
              <a:rPr lang="en-US" sz="5400" dirty="0" smtClean="0"/>
              <a:t>PART 1: INTRODUCTION</a:t>
            </a:r>
            <a:endParaRPr lang="en-US" sz="540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bwMode="auto">
          <a:xfrm>
            <a:off x="1219200" y="5257800"/>
            <a:ext cx="10210800" cy="1066800"/>
          </a:xfrm>
          <a:prstGeom prst="rect">
            <a:avLst/>
          </a:prstGeom>
          <a:solidFill>
            <a:srgbClr val="FFC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 name="Title 4"/>
          <p:cNvSpPr>
            <a:spLocks noGrp="1"/>
          </p:cNvSpPr>
          <p:nvPr>
            <p:ph type="title"/>
          </p:nvPr>
        </p:nvSpPr>
        <p:spPr>
          <a:xfrm>
            <a:off x="762000" y="457200"/>
            <a:ext cx="10591800" cy="830997"/>
          </a:xfrm>
        </p:spPr>
        <p:txBody>
          <a:bodyPr/>
          <a:lstStyle/>
          <a:p>
            <a:pPr algn="ctr"/>
            <a:r>
              <a:rPr lang="en-US" sz="6000" b="1" dirty="0" smtClean="0"/>
              <a:t>REVELATION</a:t>
            </a:r>
            <a:endParaRPr lang="en-US" sz="6000" b="1" dirty="0"/>
          </a:p>
        </p:txBody>
      </p:sp>
      <p:sp>
        <p:nvSpPr>
          <p:cNvPr id="6" name="Text Placeholder 5"/>
          <p:cNvSpPr>
            <a:spLocks noGrp="1"/>
          </p:cNvSpPr>
          <p:nvPr>
            <p:ph type="body" sz="quarter" idx="10"/>
          </p:nvPr>
        </p:nvSpPr>
        <p:spPr>
          <a:xfrm>
            <a:off x="762000" y="1411552"/>
            <a:ext cx="10591800" cy="4718215"/>
          </a:xfrm>
        </p:spPr>
        <p:txBody>
          <a:bodyPr/>
          <a:lstStyle/>
          <a:p>
            <a:pPr algn="ctr">
              <a:spcAft>
                <a:spcPts val="600"/>
              </a:spcAft>
            </a:pPr>
            <a:r>
              <a:rPr lang="en-US" cap="small" dirty="0" smtClean="0"/>
              <a:t>Main Idea</a:t>
            </a:r>
          </a:p>
          <a:p>
            <a:pPr algn="ctr">
              <a:spcAft>
                <a:spcPts val="600"/>
              </a:spcAft>
            </a:pPr>
            <a:r>
              <a:rPr lang="en-US" cap="small" dirty="0" smtClean="0"/>
              <a:t>Background</a:t>
            </a:r>
          </a:p>
          <a:p>
            <a:pPr algn="ctr">
              <a:spcAft>
                <a:spcPts val="600"/>
              </a:spcAft>
            </a:pPr>
            <a:r>
              <a:rPr lang="en-US" cap="small" dirty="0" smtClean="0"/>
              <a:t>Interpretive Challenges</a:t>
            </a:r>
          </a:p>
          <a:p>
            <a:pPr algn="ctr">
              <a:spcAft>
                <a:spcPts val="600"/>
              </a:spcAft>
            </a:pPr>
            <a:r>
              <a:rPr lang="en-US" cap="small" dirty="0" smtClean="0"/>
              <a:t>Outline</a:t>
            </a:r>
          </a:p>
          <a:p>
            <a:pPr algn="ctr">
              <a:spcAft>
                <a:spcPts val="600"/>
              </a:spcAft>
            </a:pPr>
            <a:r>
              <a:rPr lang="en-US" cap="small" dirty="0" smtClean="0"/>
              <a:t>How to Understand Revelation</a:t>
            </a:r>
          </a:p>
          <a:p>
            <a:pPr algn="ctr">
              <a:spcAft>
                <a:spcPts val="600"/>
              </a:spcAft>
            </a:pPr>
            <a:r>
              <a:rPr lang="en-US" cap="small" dirty="0" smtClean="0">
                <a:solidFill>
                  <a:schemeClr val="bg1"/>
                </a:solidFill>
              </a:rPr>
              <a:t>Discussion Questions</a:t>
            </a:r>
            <a:endParaRPr lang="en-US" cap="small" dirty="0">
              <a:solidFill>
                <a:schemeClr val="bg1"/>
              </a:solidFill>
            </a:endParaRPr>
          </a:p>
        </p:txBody>
      </p:sp>
    </p:spTree>
    <p:extLst>
      <p:ext uri="{BB962C8B-B14F-4D97-AF65-F5344CB8AC3E}">
        <p14:creationId xmlns:p14="http://schemas.microsoft.com/office/powerpoint/2010/main" val="210056518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chor="b"/>
          <a:lstStyle/>
          <a:p>
            <a:r>
              <a:rPr lang="en-US" sz="6600" dirty="0" smtClean="0"/>
              <a:t>WHY STUDY REVELATION?</a:t>
            </a:r>
            <a:endParaRPr lang="en-US" sz="6600"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648447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extBox 6"/>
          <p:cNvSpPr txBox="1"/>
          <p:nvPr/>
        </p:nvSpPr>
        <p:spPr>
          <a:xfrm>
            <a:off x="1320800" y="718837"/>
            <a:ext cx="6751283" cy="707886"/>
          </a:xfrm>
          <a:prstGeom prst="rect">
            <a:avLst/>
          </a:prstGeom>
          <a:noFill/>
        </p:spPr>
        <p:txBody>
          <a:bodyPr wrap="square" rtlCol="0">
            <a:spAutoFit/>
          </a:bodyPr>
          <a:lstStyle/>
          <a:p>
            <a:r>
              <a:rPr lang="en-US" sz="4000" b="1" dirty="0">
                <a:effectLst>
                  <a:outerShdw blurRad="38100" dist="38100" dir="2700000" algn="tl">
                    <a:srgbClr val="000000">
                      <a:alpha val="43137"/>
                    </a:srgbClr>
                  </a:outerShdw>
                </a:effectLst>
                <a:latin typeface="Aegyptus" panose="020405020508060A0203" pitchFamily="18" charset="0"/>
                <a:ea typeface="Aegyptus" panose="020405020508060A0203" pitchFamily="18" charset="0"/>
              </a:rPr>
              <a:t>The beast out of the sea?</a:t>
            </a:r>
          </a:p>
        </p:txBody>
      </p:sp>
      <p:sp>
        <p:nvSpPr>
          <p:cNvPr id="8" name="TextBox 7"/>
          <p:cNvSpPr txBox="1"/>
          <p:nvPr/>
        </p:nvSpPr>
        <p:spPr>
          <a:xfrm>
            <a:off x="1276824" y="2306873"/>
            <a:ext cx="6751283" cy="707886"/>
          </a:xfrm>
          <a:prstGeom prst="rect">
            <a:avLst/>
          </a:prstGeom>
          <a:noFill/>
        </p:spPr>
        <p:txBody>
          <a:bodyPr wrap="square" rtlCol="0">
            <a:spAutoFit/>
          </a:bodyPr>
          <a:lstStyle/>
          <a:p>
            <a:r>
              <a:rPr lang="en-US" sz="4000" b="1" dirty="0">
                <a:effectLst>
                  <a:outerShdw blurRad="38100" dist="38100" dir="2700000" algn="tl">
                    <a:srgbClr val="000000">
                      <a:alpha val="43137"/>
                    </a:srgbClr>
                  </a:outerShdw>
                </a:effectLst>
                <a:latin typeface="Aegyptus" panose="020405020508060A0203" pitchFamily="18" charset="0"/>
                <a:ea typeface="Aegyptus" panose="020405020508060A0203" pitchFamily="18" charset="0"/>
              </a:rPr>
              <a:t>The beast out of the earth?</a:t>
            </a:r>
          </a:p>
        </p:txBody>
      </p:sp>
      <p:sp>
        <p:nvSpPr>
          <p:cNvPr id="9" name="TextBox 8"/>
          <p:cNvSpPr txBox="1"/>
          <p:nvPr/>
        </p:nvSpPr>
        <p:spPr>
          <a:xfrm>
            <a:off x="6772417" y="659747"/>
            <a:ext cx="6751283" cy="748988"/>
          </a:xfrm>
          <a:prstGeom prst="rect">
            <a:avLst/>
          </a:prstGeom>
          <a:noFill/>
        </p:spPr>
        <p:txBody>
          <a:bodyPr wrap="square" rtlCol="0">
            <a:spAutoFit/>
          </a:bodyPr>
          <a:lstStyle/>
          <a:p>
            <a:r>
              <a:rPr lang="en-US" sz="4267" dirty="0">
                <a:latin typeface="Aegyptus" panose="020405020508060A0203" pitchFamily="18" charset="0"/>
                <a:ea typeface="Aegyptus" panose="020405020508060A0203" pitchFamily="18" charset="0"/>
              </a:rPr>
              <a:t>Big red dragon?</a:t>
            </a:r>
          </a:p>
        </p:txBody>
      </p:sp>
      <p:sp>
        <p:nvSpPr>
          <p:cNvPr id="10" name="TextBox 9"/>
          <p:cNvSpPr txBox="1"/>
          <p:nvPr/>
        </p:nvSpPr>
        <p:spPr>
          <a:xfrm>
            <a:off x="2336800" y="1608625"/>
            <a:ext cx="7416800" cy="707886"/>
          </a:xfrm>
          <a:prstGeom prst="rect">
            <a:avLst/>
          </a:prstGeom>
          <a:noFill/>
        </p:spPr>
        <p:txBody>
          <a:bodyPr wrap="square" rtlCol="0">
            <a:spAutoFit/>
          </a:bodyPr>
          <a:lstStyle/>
          <a:p>
            <a:r>
              <a:rPr lang="en-US" sz="4000" b="1" dirty="0">
                <a:effectLst>
                  <a:outerShdw blurRad="38100" dist="38100" dir="2700000" algn="tl">
                    <a:srgbClr val="000000">
                      <a:alpha val="43137"/>
                    </a:srgbClr>
                  </a:outerShdw>
                </a:effectLst>
                <a:latin typeface="Aegyptus" panose="020405020508060A0203" pitchFamily="18" charset="0"/>
                <a:ea typeface="Aegyptus" panose="020405020508060A0203" pitchFamily="18" charset="0"/>
              </a:rPr>
              <a:t>Woman clothed with the sun?</a:t>
            </a:r>
          </a:p>
        </p:txBody>
      </p:sp>
      <p:sp>
        <p:nvSpPr>
          <p:cNvPr id="11" name="TextBox 10"/>
          <p:cNvSpPr txBox="1"/>
          <p:nvPr/>
        </p:nvSpPr>
        <p:spPr>
          <a:xfrm>
            <a:off x="1828800" y="3149085"/>
            <a:ext cx="6751283" cy="707886"/>
          </a:xfrm>
          <a:prstGeom prst="rect">
            <a:avLst/>
          </a:prstGeom>
          <a:noFill/>
        </p:spPr>
        <p:txBody>
          <a:bodyPr wrap="square" rtlCol="0">
            <a:spAutoFit/>
          </a:bodyPr>
          <a:lstStyle/>
          <a:p>
            <a:r>
              <a:rPr lang="en-US" sz="4000" b="1" dirty="0">
                <a:effectLst>
                  <a:outerShdw blurRad="38100" dist="38100" dir="2700000" algn="tl">
                    <a:srgbClr val="000000">
                      <a:alpha val="43137"/>
                    </a:srgbClr>
                  </a:outerShdw>
                </a:effectLst>
                <a:latin typeface="Aegyptus" panose="020405020508060A0203" pitchFamily="18" charset="0"/>
                <a:ea typeface="Aegyptus" panose="020405020508060A0203" pitchFamily="18" charset="0"/>
              </a:rPr>
              <a:t>144,000?</a:t>
            </a:r>
          </a:p>
        </p:txBody>
      </p:sp>
      <p:sp>
        <p:nvSpPr>
          <p:cNvPr id="12" name="TextBox 11"/>
          <p:cNvSpPr txBox="1"/>
          <p:nvPr/>
        </p:nvSpPr>
        <p:spPr>
          <a:xfrm>
            <a:off x="914401" y="3846713"/>
            <a:ext cx="6162817" cy="1323439"/>
          </a:xfrm>
          <a:prstGeom prst="rect">
            <a:avLst/>
          </a:prstGeom>
          <a:noFill/>
        </p:spPr>
        <p:txBody>
          <a:bodyPr wrap="square" rtlCol="0">
            <a:spAutoFit/>
          </a:bodyPr>
          <a:lstStyle/>
          <a:p>
            <a:r>
              <a:rPr lang="en-US" sz="4000" b="1" dirty="0">
                <a:effectLst>
                  <a:outerShdw blurRad="38100" dist="38100" dir="2700000" algn="tl">
                    <a:srgbClr val="000000">
                      <a:alpha val="43137"/>
                    </a:srgbClr>
                  </a:outerShdw>
                </a:effectLst>
                <a:latin typeface="Aegyptus" panose="020405020508060A0203" pitchFamily="18" charset="0"/>
                <a:ea typeface="Aegyptus" panose="020405020508060A0203" pitchFamily="18" charset="0"/>
              </a:rPr>
              <a:t>Seven seals, seven bowls, seven trumpets</a:t>
            </a:r>
          </a:p>
        </p:txBody>
      </p:sp>
      <p:pic>
        <p:nvPicPr>
          <p:cNvPr id="1026" name="Picture 2" descr="Image result for Puzz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054660" y="3196661"/>
            <a:ext cx="5125873" cy="3661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187731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1_Green Swirls Segoe Template_TP10286739">
  <a:themeElements>
    <a:clrScheme name="Green Template-Template">
      <a:dk1>
        <a:srgbClr val="000000"/>
      </a:dk1>
      <a:lt1>
        <a:srgbClr val="FFFFFF"/>
      </a:lt1>
      <a:dk2>
        <a:srgbClr val="1F7335"/>
      </a:dk2>
      <a:lt2>
        <a:srgbClr val="C4FF89"/>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A6783B6-86AE-4776-8B81-8199FD1759E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Sample presentation slides (Green swirls design)</Template>
  <TotalTime>780</TotalTime>
  <Words>3995</Words>
  <Application>Microsoft Office PowerPoint</Application>
  <PresentationFormat>Widescreen</PresentationFormat>
  <Paragraphs>453</Paragraphs>
  <Slides>48</Slides>
  <Notes>47</Notes>
  <HiddenSlides>24</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48</vt:i4>
      </vt:variant>
    </vt:vector>
  </HeadingPairs>
  <TitlesOfParts>
    <vt:vector size="58" baseType="lpstr">
      <vt:lpstr>Aegyptus</vt:lpstr>
      <vt:lpstr>Arial</vt:lpstr>
      <vt:lpstr>Calibri</vt:lpstr>
      <vt:lpstr>Century Gothic</vt:lpstr>
      <vt:lpstr>Courier New</vt:lpstr>
      <vt:lpstr>Segoe</vt:lpstr>
      <vt:lpstr>Times New Roman</vt:lpstr>
      <vt:lpstr>Wingdings</vt:lpstr>
      <vt:lpstr>1_Green Swirls Segoe Template_TP10286739</vt:lpstr>
      <vt:lpstr>White with Courier font for code slides</vt:lpstr>
      <vt:lpstr>PRIME TIME</vt:lpstr>
      <vt:lpstr>PowerPoint Presentation</vt:lpstr>
      <vt:lpstr>PowerPoint Presentation</vt:lpstr>
      <vt:lpstr>PowerPoint Presentation</vt:lpstr>
      <vt:lpstr>PowerPoint Presentation</vt:lpstr>
      <vt:lpstr>REVELATION</vt:lpstr>
      <vt:lpstr>REVELATION</vt:lpstr>
      <vt:lpstr>WHY STUDY REVELATION?</vt:lpstr>
      <vt:lpstr>PowerPoint Presentation</vt:lpstr>
      <vt:lpstr>REVELATION promises a BLESSING!</vt:lpstr>
      <vt:lpstr>REVELATION puts this life in perspective with the life to come!</vt:lpstr>
      <vt:lpstr>REVELATION reveals God’s full and complete plan of the ages!</vt:lpstr>
      <vt:lpstr>REVELATION describes how Satan, chaos, and evil will come to an end when Christ returns</vt:lpstr>
      <vt:lpstr>REVELATION tells you that you have a permanent, eternal home in heaven</vt:lpstr>
      <vt:lpstr>Next LESSON</vt:lpstr>
      <vt:lpstr>PowerPoint Presentation</vt:lpstr>
      <vt:lpstr>Ooops!</vt:lpstr>
      <vt:lpstr>PowerPoint Presentation</vt:lpstr>
      <vt:lpstr>PowerPoint Presentation</vt:lpstr>
      <vt:lpstr>Comments made in the year 1955!</vt:lpstr>
      <vt:lpstr>Comments made in the year 1955!</vt:lpstr>
      <vt:lpstr>Comments made in the year 1955!</vt:lpstr>
      <vt:lpstr>Comments made in the year 1955!</vt:lpstr>
      <vt:lpstr>Comments made in the year 1955!</vt:lpstr>
      <vt:lpstr>REVELATION PART 2</vt:lpstr>
      <vt:lpstr>REVELATION</vt:lpstr>
      <vt:lpstr>PowerPoint Presentation</vt:lpstr>
      <vt:lpstr>PowerPoint Presentation</vt:lpstr>
      <vt:lpstr>PowerPoint Presentation</vt:lpstr>
      <vt:lpstr>EPHESUS</vt:lpstr>
      <vt:lpstr>Ancient Ephesus</vt:lpstr>
      <vt:lpstr>PowerPoint Presentation</vt:lpstr>
      <vt:lpstr>PowerPoint Presentation</vt:lpstr>
      <vt:lpstr>Ancient Ephesus</vt:lpstr>
      <vt:lpstr>SMYRNA</vt:lpstr>
      <vt:lpstr>PowerPoint Presentation</vt:lpstr>
      <vt:lpstr>PowerPoint Presentation</vt:lpstr>
      <vt:lpstr>Pergamum</vt:lpstr>
      <vt:lpstr>PowerPoint Presentation</vt:lpstr>
      <vt:lpstr>Thyatira</vt:lpstr>
      <vt:lpstr>PowerPoint Presentation</vt:lpstr>
      <vt:lpstr>Sardis</vt:lpstr>
      <vt:lpstr>PowerPoint Presentation</vt:lpstr>
      <vt:lpstr>PHILADELPHIA</vt:lpstr>
      <vt:lpstr>PowerPoint Presentation</vt:lpstr>
      <vt:lpstr>PowerPoint Presentation</vt:lpstr>
      <vt:lpstr>Laodicea</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REVELATION of Jesus Christ</dc:title>
  <dc:creator>Michael Taylor</dc:creator>
  <cp:keywords/>
  <cp:lastModifiedBy>Michael Taylor</cp:lastModifiedBy>
  <cp:revision>72</cp:revision>
  <dcterms:created xsi:type="dcterms:W3CDTF">2016-12-25T21:10:48Z</dcterms:created>
  <dcterms:modified xsi:type="dcterms:W3CDTF">2018-05-12T19:54:10Z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TC102867399990</vt:lpwstr>
  </property>
</Properties>
</file>